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44" r:id="rId1"/>
  </p:sldMasterIdLst>
  <p:notesMasterIdLst>
    <p:notesMasterId r:id="rId29"/>
  </p:notesMasterIdLst>
  <p:handoutMasterIdLst>
    <p:handoutMasterId r:id="rId30"/>
  </p:handoutMasterIdLst>
  <p:sldIdLst>
    <p:sldId id="315" r:id="rId2"/>
    <p:sldId id="316" r:id="rId3"/>
    <p:sldId id="317" r:id="rId4"/>
    <p:sldId id="318" r:id="rId5"/>
    <p:sldId id="336" r:id="rId6"/>
    <p:sldId id="319" r:id="rId7"/>
    <p:sldId id="332" r:id="rId8"/>
    <p:sldId id="333" r:id="rId9"/>
    <p:sldId id="334" r:id="rId10"/>
    <p:sldId id="335" r:id="rId11"/>
    <p:sldId id="308" r:id="rId12"/>
    <p:sldId id="320" r:id="rId13"/>
    <p:sldId id="321" r:id="rId14"/>
    <p:sldId id="309" r:id="rId15"/>
    <p:sldId id="323" r:id="rId16"/>
    <p:sldId id="325" r:id="rId17"/>
    <p:sldId id="324" r:id="rId18"/>
    <p:sldId id="311" r:id="rId19"/>
    <p:sldId id="326" r:id="rId20"/>
    <p:sldId id="327" r:id="rId21"/>
    <p:sldId id="312" r:id="rId22"/>
    <p:sldId id="313" r:id="rId23"/>
    <p:sldId id="338" r:id="rId24"/>
    <p:sldId id="328" r:id="rId25"/>
    <p:sldId id="337" r:id="rId26"/>
    <p:sldId id="330" r:id="rId27"/>
    <p:sldId id="329" r:id="rId2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9DE3AE"/>
    <a:srgbClr val="1B4171"/>
    <a:srgbClr val="000000"/>
    <a:srgbClr val="A6A6A6"/>
    <a:srgbClr val="B5CEED"/>
    <a:srgbClr val="FFFFFF"/>
    <a:srgbClr val="DCEEA7"/>
    <a:srgbClr val="DAE6F6"/>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A8EF4EA-D337-46A7-9782-207E922D478E}" type="datetimeFigureOut">
              <a:rPr lang="sv-SE" smtClean="0"/>
              <a:t>2014-12-17</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9B22C9-C7AD-4A8B-9D26-B6D819F420E2}" type="slidenum">
              <a:rPr lang="sv-SE" smtClean="0"/>
              <a:t>‹#›</a:t>
            </a:fld>
            <a:endParaRPr lang="sv-SE"/>
          </a:p>
        </p:txBody>
      </p:sp>
    </p:spTree>
    <p:extLst>
      <p:ext uri="{BB962C8B-B14F-4D97-AF65-F5344CB8AC3E}">
        <p14:creationId xmlns:p14="http://schemas.microsoft.com/office/powerpoint/2010/main" val="3722176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B2D7F0-54CE-4A2C-9802-81CC5DDDDFC4}" type="datetimeFigureOut">
              <a:rPr lang="sv-SE" smtClean="0"/>
              <a:t>2014-12-17</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2692A-2791-4442-B0BC-570C093A779C}" type="slidenum">
              <a:rPr lang="sv-SE" smtClean="0"/>
              <a:t>‹#›</a:t>
            </a:fld>
            <a:endParaRPr lang="sv-SE"/>
          </a:p>
        </p:txBody>
      </p:sp>
    </p:spTree>
    <p:extLst>
      <p:ext uri="{BB962C8B-B14F-4D97-AF65-F5344CB8AC3E}">
        <p14:creationId xmlns:p14="http://schemas.microsoft.com/office/powerpoint/2010/main" val="74183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272692A-2791-4442-B0BC-570C093A779C}" type="slidenum">
              <a:rPr lang="sv-SE" smtClean="0"/>
              <a:t>11</a:t>
            </a:fld>
            <a:endParaRPr lang="sv-SE"/>
          </a:p>
        </p:txBody>
      </p:sp>
    </p:spTree>
    <p:extLst>
      <p:ext uri="{BB962C8B-B14F-4D97-AF65-F5344CB8AC3E}">
        <p14:creationId xmlns:p14="http://schemas.microsoft.com/office/powerpoint/2010/main" val="285371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272692A-2791-4442-B0BC-570C093A779C}" type="slidenum">
              <a:rPr lang="sv-SE" smtClean="0"/>
              <a:t>12</a:t>
            </a:fld>
            <a:endParaRPr lang="sv-SE"/>
          </a:p>
        </p:txBody>
      </p:sp>
    </p:spTree>
    <p:extLst>
      <p:ext uri="{BB962C8B-B14F-4D97-AF65-F5344CB8AC3E}">
        <p14:creationId xmlns:p14="http://schemas.microsoft.com/office/powerpoint/2010/main" val="285371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272692A-2791-4442-B0BC-570C093A779C}" type="slidenum">
              <a:rPr lang="sv-SE" smtClean="0"/>
              <a:t>13</a:t>
            </a:fld>
            <a:endParaRPr lang="sv-SE"/>
          </a:p>
        </p:txBody>
      </p:sp>
    </p:spTree>
    <p:extLst>
      <p:ext uri="{BB962C8B-B14F-4D97-AF65-F5344CB8AC3E}">
        <p14:creationId xmlns:p14="http://schemas.microsoft.com/office/powerpoint/2010/main" val="285371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9272692A-2791-4442-B0BC-570C093A779C}" type="slidenum">
              <a:rPr lang="sv-SE" smtClean="0"/>
              <a:t>25</a:t>
            </a:fld>
            <a:endParaRPr lang="sv-SE"/>
          </a:p>
        </p:txBody>
      </p:sp>
    </p:spTree>
    <p:extLst>
      <p:ext uri="{BB962C8B-B14F-4D97-AF65-F5344CB8AC3E}">
        <p14:creationId xmlns:p14="http://schemas.microsoft.com/office/powerpoint/2010/main" val="285371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920EB576-1BE3-4C1F-8E37-5E873AC41827}" type="datetimeFigureOut">
              <a:rPr lang="sv-SE" smtClean="0"/>
              <a:t>2014-12-17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920EB576-1BE3-4C1F-8E37-5E873AC41827}" type="datetimeFigureOut">
              <a:rPr lang="sv-SE" smtClean="0"/>
              <a:t>2014-12-17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20EB576-1BE3-4C1F-8E37-5E873AC41827}" type="datetimeFigureOut">
              <a:rPr lang="sv-SE" smtClean="0"/>
              <a:t>2014-12-17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52AE527-66A0-4CB8-A8E6-06E88E1987B6}" type="slidenum">
              <a:rPr lang="sv-SE" smtClean="0"/>
              <a:t>‹#›</a:t>
            </a:fld>
            <a:endParaRPr lang="sv-SE"/>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92100"/>
            <a:ext cx="8229600" cy="13843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905000"/>
            <a:ext cx="4038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905000"/>
            <a:ext cx="4038600" cy="41148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5DC6284A-EF74-4270-9BEE-58E10CBF5EDE}" type="slidenum">
              <a:rPr lang="sv-SE"/>
              <a:pPr>
                <a:defRPr/>
              </a:pPr>
              <a:t>‹#›</a:t>
            </a:fld>
            <a:endParaRPr lang="sv-SE"/>
          </a:p>
        </p:txBody>
      </p:sp>
    </p:spTree>
    <p:extLst>
      <p:ext uri="{BB962C8B-B14F-4D97-AF65-F5344CB8AC3E}">
        <p14:creationId xmlns:p14="http://schemas.microsoft.com/office/powerpoint/2010/main" val="90425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Rubrik och text över innehåll">
    <p:spTree>
      <p:nvGrpSpPr>
        <p:cNvPr id="1" name=""/>
        <p:cNvGrpSpPr/>
        <p:nvPr/>
      </p:nvGrpSpPr>
      <p:grpSpPr>
        <a:xfrm>
          <a:off x="0" y="0"/>
          <a:ext cx="0" cy="0"/>
          <a:chOff x="0" y="0"/>
          <a:chExt cx="0" cy="0"/>
        </a:xfrm>
      </p:grpSpPr>
      <p:sp>
        <p:nvSpPr>
          <p:cNvPr id="2" name="Rubrik 1"/>
          <p:cNvSpPr>
            <a:spLocks noGrp="1"/>
          </p:cNvSpPr>
          <p:nvPr>
            <p:ph type="title"/>
          </p:nvPr>
        </p:nvSpPr>
        <p:spPr>
          <a:xfrm>
            <a:off x="457200" y="292100"/>
            <a:ext cx="8229600" cy="1384300"/>
          </a:xfrm>
        </p:spPr>
        <p:txBody>
          <a:bodyPr/>
          <a:lstStyle/>
          <a:p>
            <a:r>
              <a:rPr lang="sv-SE" smtClean="0"/>
              <a:t>Klicka här för att ändra format</a:t>
            </a:r>
            <a:endParaRPr lang="sv-SE"/>
          </a:p>
        </p:txBody>
      </p:sp>
      <p:sp>
        <p:nvSpPr>
          <p:cNvPr id="3" name="Platshållare för text 2"/>
          <p:cNvSpPr>
            <a:spLocks noGrp="1"/>
          </p:cNvSpPr>
          <p:nvPr>
            <p:ph type="body" sz="half" idx="1"/>
          </p:nvPr>
        </p:nvSpPr>
        <p:spPr>
          <a:xfrm>
            <a:off x="457200" y="1905000"/>
            <a:ext cx="8229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57200" y="4038600"/>
            <a:ext cx="8229600" cy="19812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pPr>
              <a:defRPr/>
            </a:pPr>
            <a:fld id="{0D71DFB6-735C-4CF9-A15D-F4312189B948}" type="slidenum">
              <a:rPr lang="sv-SE"/>
              <a:pPr>
                <a:defRPr/>
              </a:pPr>
              <a:t>‹#›</a:t>
            </a:fld>
            <a:endParaRPr lang="sv-SE"/>
          </a:p>
        </p:txBody>
      </p:sp>
    </p:spTree>
    <p:extLst>
      <p:ext uri="{BB962C8B-B14F-4D97-AF65-F5344CB8AC3E}">
        <p14:creationId xmlns:p14="http://schemas.microsoft.com/office/powerpoint/2010/main" val="21663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920EB576-1BE3-4C1F-8E37-5E873AC41827}" type="datetimeFigureOut">
              <a:rPr lang="sv-SE" smtClean="0"/>
              <a:t>2014-12-17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52AE527-66A0-4CB8-A8E6-06E88E1987B6}" type="slidenum">
              <a:rPr lang="sv-SE" smtClean="0"/>
              <a:t>‹#›</a:t>
            </a:fld>
            <a:endParaRPr lang="sv-SE"/>
          </a:p>
        </p:txBody>
      </p:sp>
      <p:sp>
        <p:nvSpPr>
          <p:cNvPr id="7" name="Title 6"/>
          <p:cNvSpPr>
            <a:spLocks noGrp="1"/>
          </p:cNvSpPr>
          <p:nvPr>
            <p:ph type="title"/>
          </p:nvPr>
        </p:nvSpPr>
        <p:spPr/>
        <p:txBody>
          <a:bodyPr/>
          <a:lstStyle/>
          <a:p>
            <a:r>
              <a:rPr lang="sv-SE" smtClean="0"/>
              <a:t>Klicka här för att ändra format</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vsnittsrubrik">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sv-SE" smtClean="0"/>
              <a:t>Klicka här för att ändra format</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920EB576-1BE3-4C1F-8E37-5E873AC41827}" type="datetimeFigureOut">
              <a:rPr lang="sv-SE" smtClean="0"/>
              <a:t>2014-12-17</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5" name="Date Placeholder 4"/>
          <p:cNvSpPr>
            <a:spLocks noGrp="1"/>
          </p:cNvSpPr>
          <p:nvPr>
            <p:ph type="dt" sz="half" idx="10"/>
          </p:nvPr>
        </p:nvSpPr>
        <p:spPr/>
        <p:txBody>
          <a:bodyPr/>
          <a:lstStyle/>
          <a:p>
            <a:fld id="{920EB576-1BE3-4C1F-8E37-5E873AC41827}" type="datetimeFigureOut">
              <a:rPr lang="sv-SE" smtClean="0"/>
              <a:t>2014-12-17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652AE527-66A0-4CB8-A8E6-06E88E1987B6}" type="slidenum">
              <a:rPr lang="sv-SE" smtClean="0"/>
              <a:t>‹#›</a:t>
            </a:fld>
            <a:endParaRPr lang="sv-SE"/>
          </a:p>
        </p:txBody>
      </p:sp>
      <p:sp>
        <p:nvSpPr>
          <p:cNvPr id="9" name="Content Placeholder 8"/>
          <p:cNvSpPr>
            <a:spLocks noGrp="1"/>
          </p:cNvSpPr>
          <p:nvPr>
            <p:ph sz="quarter" idx="13"/>
          </p:nvPr>
        </p:nvSpPr>
        <p:spPr>
          <a:xfrm>
            <a:off x="676655" y="2679192"/>
            <a:ext cx="3822192" cy="34472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920EB576-1BE3-4C1F-8E37-5E873AC41827}" type="datetimeFigureOut">
              <a:rPr lang="sv-SE" smtClean="0"/>
              <a:t>2014-12-17</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920EB576-1BE3-4C1F-8E37-5E873AC41827}" type="datetimeFigureOut">
              <a:rPr lang="sv-SE" smtClean="0"/>
              <a:t>2014-12-17</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20EB576-1BE3-4C1F-8E37-5E873AC41827}" type="datetimeFigureOut">
              <a:rPr lang="sv-SE" smtClean="0"/>
              <a:t>2014-12-17</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652AE527-66A0-4CB8-A8E6-06E88E1987B6}" type="slidenum">
              <a:rPr lang="sv-SE" smtClean="0"/>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ehåll med bildtex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20EB576-1BE3-4C1F-8E37-5E873AC41827}" type="datetimeFigureOut">
              <a:rPr lang="sv-SE" smtClean="0"/>
              <a:t>2014-12-17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652AE527-66A0-4CB8-A8E6-06E88E1987B6}" type="slidenum">
              <a:rPr lang="sv-SE" smtClean="0"/>
              <a:t>‹#›</a:t>
            </a:fld>
            <a:endParaRPr lang="sv-SE"/>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sv-SE" smtClean="0"/>
              <a:t>Klicka här för att ändra format</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ed bildtex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sv-SE" smtClean="0"/>
              <a:t>Klicka här för att ändra format</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920EB576-1BE3-4C1F-8E37-5E873AC41827}" type="datetimeFigureOut">
              <a:rPr lang="sv-SE" smtClean="0"/>
              <a:t>2014-12-17</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652AE527-66A0-4CB8-A8E6-06E88E1987B6}" type="slidenum">
              <a:rPr lang="sv-SE" smtClean="0"/>
              <a:t>‹#›</a:t>
            </a:fld>
            <a:endParaRPr lang="sv-SE"/>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sv-SE" smtClean="0"/>
              <a:t>Klicka här för att ändra format</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20EB576-1BE3-4C1F-8E37-5E873AC41827}" type="datetimeFigureOut">
              <a:rPr lang="sv-SE" smtClean="0"/>
              <a:t>2014-12-17</a:t>
            </a:fld>
            <a:endParaRPr lang="sv-SE"/>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sv-SE"/>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52AE527-66A0-4CB8-A8E6-06E88E1987B6}" type="slidenum">
              <a:rPr lang="sv-SE" smtClean="0"/>
              <a:t>‹#›</a:t>
            </a:fld>
            <a:endParaRPr lang="sv-SE"/>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oleObject2.bin"/><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pic>
        <p:nvPicPr>
          <p:cNvPr id="3074" name="Picture 2" descr="C:\Users\Användaren\Documents\Projekt\Projetansökningar HaV\PP Fiskevårdsområdesbildande\Bilder PP kontrollavgift\Västra Läg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366" cy="6858276"/>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0"/>
            <a:ext cx="2566359" cy="1133152"/>
          </a:xfrm>
          <a:prstGeom prst="rect">
            <a:avLst/>
          </a:prstGeom>
        </p:spPr>
      </p:pic>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15" name="Picture 2" descr="C:\Users\Användaren\Documents\Projekt\Projetansökningar HaV\Texter Fvof bilande\hav-logotyp-gra-neg-138x55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1621143"/>
            <a:ext cx="1752381" cy="6984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p:cNvSpPr txBox="1"/>
          <p:nvPr/>
        </p:nvSpPr>
        <p:spPr>
          <a:xfrm>
            <a:off x="179512" y="5621957"/>
            <a:ext cx="7200800" cy="584775"/>
          </a:xfrm>
          <a:prstGeom prst="rect">
            <a:avLst/>
          </a:prstGeom>
          <a:noFill/>
        </p:spPr>
        <p:txBody>
          <a:bodyPr wrap="square" rtlCol="0">
            <a:spAutoFit/>
          </a:bodyPr>
          <a:lstStyle/>
          <a:p>
            <a:pPr algn="ctr"/>
            <a:r>
              <a:rPr lang="sv-SE" sz="1600" dirty="0" smtClean="0">
                <a:solidFill>
                  <a:schemeClr val="bg1"/>
                </a:solidFill>
                <a:latin typeface="Comic Sans MS" panose="030F0702030302020204" pitchFamily="66" charset="0"/>
              </a:rPr>
              <a:t>Ett informationsmaterial om kontrollavgiften producerat av Sveriges Fiskevattenägareförbund i samverkan med Havs- och vattenmyndigheten.</a:t>
            </a:r>
            <a:endParaRPr lang="sv-SE" sz="1600" dirty="0">
              <a:solidFill>
                <a:schemeClr val="bg1"/>
              </a:solidFill>
              <a:latin typeface="Comic Sans MS" panose="030F0702030302020204" pitchFamily="66" charset="0"/>
            </a:endParaRPr>
          </a:p>
        </p:txBody>
      </p:sp>
      <p:sp>
        <p:nvSpPr>
          <p:cNvPr id="2" name="textruta 1"/>
          <p:cNvSpPr txBox="1"/>
          <p:nvPr/>
        </p:nvSpPr>
        <p:spPr>
          <a:xfrm>
            <a:off x="146867" y="1618198"/>
            <a:ext cx="5976664" cy="2677656"/>
          </a:xfrm>
          <a:prstGeom prst="rect">
            <a:avLst/>
          </a:prstGeom>
          <a:noFill/>
        </p:spPr>
        <p:txBody>
          <a:bodyPr wrap="square" rtlCol="0">
            <a:spAutoFit/>
          </a:bodyPr>
          <a:lstStyle/>
          <a:p>
            <a:pPr algn="ctr"/>
            <a:r>
              <a:rPr lang="sv-SE" sz="4000" dirty="0" smtClean="0">
                <a:solidFill>
                  <a:schemeClr val="bg1"/>
                </a:solidFill>
                <a:latin typeface="Comic Sans MS" panose="030F0702030302020204" pitchFamily="66" charset="0"/>
              </a:rPr>
              <a:t>Kontrollavgiften </a:t>
            </a:r>
            <a:r>
              <a:rPr lang="sv-SE" sz="3200" dirty="0" smtClean="0">
                <a:solidFill>
                  <a:schemeClr val="bg1"/>
                </a:solidFill>
                <a:latin typeface="Comic Sans MS" panose="030F0702030302020204" pitchFamily="66" charset="0"/>
              </a:rPr>
              <a:t>– </a:t>
            </a:r>
          </a:p>
          <a:p>
            <a:pPr algn="ctr"/>
            <a:r>
              <a:rPr lang="sv-SE" sz="3200" i="1" dirty="0" smtClean="0">
                <a:solidFill>
                  <a:schemeClr val="bg1"/>
                </a:solidFill>
                <a:latin typeface="Comic Sans MS" panose="030F0702030302020204" pitchFamily="66" charset="0"/>
              </a:rPr>
              <a:t>nytt inslag </a:t>
            </a:r>
          </a:p>
          <a:p>
            <a:pPr algn="ctr"/>
            <a:r>
              <a:rPr lang="sv-SE" sz="3200" i="1" dirty="0" smtClean="0">
                <a:solidFill>
                  <a:schemeClr val="bg1"/>
                </a:solidFill>
                <a:latin typeface="Comic Sans MS" panose="030F0702030302020204" pitchFamily="66" charset="0"/>
              </a:rPr>
              <a:t>i </a:t>
            </a:r>
          </a:p>
          <a:p>
            <a:pPr algn="ctr"/>
            <a:r>
              <a:rPr lang="sv-SE" sz="3200" i="1" dirty="0" smtClean="0">
                <a:solidFill>
                  <a:schemeClr val="bg1"/>
                </a:solidFill>
                <a:latin typeface="Comic Sans MS" panose="030F0702030302020204" pitchFamily="66" charset="0"/>
              </a:rPr>
              <a:t>fiskevårdsområdets </a:t>
            </a:r>
          </a:p>
          <a:p>
            <a:pPr algn="ctr"/>
            <a:r>
              <a:rPr lang="sv-SE" sz="3200" i="1" dirty="0" smtClean="0">
                <a:solidFill>
                  <a:schemeClr val="bg1"/>
                </a:solidFill>
                <a:latin typeface="Comic Sans MS" panose="030F0702030302020204" pitchFamily="66" charset="0"/>
              </a:rPr>
              <a:t>vardag</a:t>
            </a:r>
            <a:r>
              <a:rPr lang="sv-SE" sz="2800" i="1" dirty="0" smtClean="0">
                <a:latin typeface="Comic Sans MS" panose="030F0702030302020204" pitchFamily="66" charset="0"/>
              </a:rPr>
              <a:t> </a:t>
            </a:r>
            <a:endParaRPr lang="sv-SE" sz="2800" i="1" dirty="0">
              <a:latin typeface="Comic Sans MS" panose="030F0702030302020204" pitchFamily="66" charset="0"/>
            </a:endParaRPr>
          </a:p>
        </p:txBody>
      </p:sp>
    </p:spTree>
    <p:extLst>
      <p:ext uri="{BB962C8B-B14F-4D97-AF65-F5344CB8AC3E}">
        <p14:creationId xmlns:p14="http://schemas.microsoft.com/office/powerpoint/2010/main" val="23360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12291" name="Picture 3" descr="C:\Users\Användaren\Documents\Bilder\Bokbilder\Sperlingsholm Nya trappan 20090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ktangel 11"/>
          <p:cNvSpPr/>
          <p:nvPr/>
        </p:nvSpPr>
        <p:spPr>
          <a:xfrm>
            <a:off x="1043608" y="260648"/>
            <a:ext cx="7488832" cy="1508105"/>
          </a:xfrm>
          <a:prstGeom prst="rect">
            <a:avLst/>
          </a:prstGeom>
          <a:solidFill>
            <a:srgbClr val="FFFFFF">
              <a:alpha val="47059"/>
            </a:srgbClr>
          </a:solidFill>
          <a:ln>
            <a:noFill/>
          </a:ln>
          <a:effectLst>
            <a:softEdge rad="63500"/>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sv-SE" sz="3200" dirty="0" smtClean="0">
                <a:solidFill>
                  <a:srgbClr val="FF0000"/>
                </a:solidFill>
                <a:latin typeface="Comic Sans MS" pitchFamily="66" charset="0"/>
              </a:rPr>
              <a:t>Gränsdragningar gentemot olaga fiske</a:t>
            </a:r>
          </a:p>
          <a:p>
            <a:pPr algn="ctr"/>
            <a:endParaRPr lang="sv-SE" sz="2000" dirty="0" smtClean="0">
              <a:solidFill>
                <a:srgbClr val="FF0000"/>
              </a:solidFill>
              <a:latin typeface="Comic Sans MS" panose="030F0702030302020204" pitchFamily="66" charset="0"/>
            </a:endParaRPr>
          </a:p>
          <a:p>
            <a:pPr algn="ctr"/>
            <a:r>
              <a:rPr lang="sv-SE" sz="2000" b="1" dirty="0" smtClean="0">
                <a:solidFill>
                  <a:srgbClr val="FF0000"/>
                </a:solidFill>
                <a:latin typeface="Comic Sans MS" panose="030F0702030302020204" pitchFamily="66" charset="0"/>
              </a:rPr>
              <a:t>Bestämmelser </a:t>
            </a:r>
            <a:r>
              <a:rPr lang="sv-SE" sz="2000" b="1" dirty="0">
                <a:solidFill>
                  <a:srgbClr val="FF0000"/>
                </a:solidFill>
                <a:latin typeface="Comic Sans MS" panose="030F0702030302020204" pitchFamily="66" charset="0"/>
              </a:rPr>
              <a:t>i fiskelagen, dess förordning och föreskrifter kan skärpas av en </a:t>
            </a:r>
            <a:r>
              <a:rPr lang="sv-SE" sz="2000" b="1" dirty="0" smtClean="0">
                <a:solidFill>
                  <a:srgbClr val="FF0000"/>
                </a:solidFill>
                <a:latin typeface="Comic Sans MS" panose="030F0702030302020204" pitchFamily="66" charset="0"/>
              </a:rPr>
              <a:t>fiskevårdsområdesförening</a:t>
            </a:r>
            <a:endParaRPr lang="sv-SE" sz="2000" b="1" dirty="0">
              <a:solidFill>
                <a:srgbClr val="FF0000"/>
              </a:solidFill>
            </a:endParaRPr>
          </a:p>
        </p:txBody>
      </p:sp>
      <p:sp>
        <p:nvSpPr>
          <p:cNvPr id="13" name="textruta 12"/>
          <p:cNvSpPr txBox="1"/>
          <p:nvPr/>
        </p:nvSpPr>
        <p:spPr>
          <a:xfrm>
            <a:off x="-29973" y="1933575"/>
            <a:ext cx="4572000" cy="4924425"/>
          </a:xfrm>
          <a:prstGeom prst="rect">
            <a:avLst/>
          </a:prstGeom>
          <a:solidFill>
            <a:srgbClr val="FFFFFF">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sv-SE" sz="1600" dirty="0" smtClean="0">
                <a:solidFill>
                  <a:srgbClr val="000000"/>
                </a:solidFill>
                <a:latin typeface="Comic Sans MS" panose="030F0702030302020204" pitchFamily="66" charset="0"/>
              </a:rPr>
              <a:t>Exempel </a:t>
            </a:r>
            <a:r>
              <a:rPr lang="sv-SE" sz="1600" dirty="0">
                <a:solidFill>
                  <a:srgbClr val="000000"/>
                </a:solidFill>
                <a:latin typeface="Comic Sans MS" panose="030F0702030302020204" pitchFamily="66" charset="0"/>
              </a:rPr>
              <a:t>på myndighetsföreskrifter </a:t>
            </a:r>
            <a:r>
              <a:rPr lang="sv-SE" sz="1600" dirty="0" smtClean="0">
                <a:solidFill>
                  <a:srgbClr val="000000"/>
                </a:solidFill>
                <a:latin typeface="Comic Sans MS" panose="030F0702030302020204" pitchFamily="66" charset="0"/>
              </a:rPr>
              <a:t>är fredningsområden</a:t>
            </a:r>
            <a:r>
              <a:rPr lang="sv-SE" sz="1600" dirty="0">
                <a:solidFill>
                  <a:srgbClr val="000000"/>
                </a:solidFill>
                <a:latin typeface="Comic Sans MS" panose="030F0702030302020204" pitchFamily="66" charset="0"/>
              </a:rPr>
              <a:t> </a:t>
            </a:r>
            <a:r>
              <a:rPr lang="sv-SE" sz="1600" dirty="0" smtClean="0">
                <a:solidFill>
                  <a:srgbClr val="000000"/>
                </a:solidFill>
                <a:latin typeface="Comic Sans MS" panose="030F0702030302020204" pitchFamily="66" charset="0"/>
              </a:rPr>
              <a:t>i </a:t>
            </a:r>
            <a:r>
              <a:rPr lang="sv-SE" sz="1600" dirty="0">
                <a:solidFill>
                  <a:srgbClr val="000000"/>
                </a:solidFill>
                <a:latin typeface="Comic Sans MS" panose="030F0702030302020204" pitchFamily="66" charset="0"/>
              </a:rPr>
              <a:t>anslutning till vattenkraftverk </a:t>
            </a:r>
            <a:r>
              <a:rPr lang="sv-SE" sz="1600" dirty="0" smtClean="0">
                <a:solidFill>
                  <a:srgbClr val="000000"/>
                </a:solidFill>
                <a:latin typeface="Comic Sans MS" panose="030F0702030302020204" pitchFamily="66" charset="0"/>
              </a:rPr>
              <a:t>och fiskvägar </a:t>
            </a:r>
            <a:r>
              <a:rPr lang="sv-SE" sz="1600" dirty="0">
                <a:solidFill>
                  <a:srgbClr val="000000"/>
                </a:solidFill>
                <a:latin typeface="Comic Sans MS" panose="030F0702030302020204" pitchFamily="66" charset="0"/>
              </a:rPr>
              <a:t>eller i vattendragens </a:t>
            </a:r>
            <a:r>
              <a:rPr lang="sv-SE" sz="1600" dirty="0" smtClean="0">
                <a:solidFill>
                  <a:srgbClr val="000000"/>
                </a:solidFill>
                <a:latin typeface="Comic Sans MS" panose="030F0702030302020204" pitchFamily="66" charset="0"/>
              </a:rPr>
              <a:t>mynningsområden. Brott </a:t>
            </a:r>
            <a:r>
              <a:rPr lang="sv-SE" sz="1600" dirty="0">
                <a:solidFill>
                  <a:srgbClr val="000000"/>
                </a:solidFill>
                <a:latin typeface="Comic Sans MS" panose="030F0702030302020204" pitchFamily="66" charset="0"/>
              </a:rPr>
              <a:t>mot sådana föreskrifter utgör olaga fiske </a:t>
            </a:r>
            <a:r>
              <a:rPr lang="sv-SE" sz="1600" dirty="0" smtClean="0">
                <a:solidFill>
                  <a:srgbClr val="000000"/>
                </a:solidFill>
                <a:latin typeface="Comic Sans MS" panose="030F0702030302020204" pitchFamily="66" charset="0"/>
              </a:rPr>
              <a:t>och ska </a:t>
            </a:r>
            <a:r>
              <a:rPr lang="sv-SE" sz="1600" dirty="0">
                <a:solidFill>
                  <a:srgbClr val="000000"/>
                </a:solidFill>
                <a:latin typeface="Comic Sans MS" panose="030F0702030302020204" pitchFamily="66" charset="0"/>
              </a:rPr>
              <a:t>polisanmälas. </a:t>
            </a:r>
            <a:endParaRPr lang="sv-SE" sz="1600" dirty="0" smtClean="0">
              <a:solidFill>
                <a:srgbClr val="000000"/>
              </a:solidFill>
              <a:latin typeface="Comic Sans MS" panose="030F0702030302020204" pitchFamily="66" charset="0"/>
            </a:endParaRPr>
          </a:p>
          <a:p>
            <a:pPr algn="just"/>
            <a:endParaRPr lang="sv-SE" sz="1000" dirty="0">
              <a:solidFill>
                <a:srgbClr val="000000"/>
              </a:solidFill>
              <a:latin typeface="Comic Sans MS" panose="030F0702030302020204" pitchFamily="66" charset="0"/>
            </a:endParaRPr>
          </a:p>
          <a:p>
            <a:pPr algn="just"/>
            <a:r>
              <a:rPr lang="sv-SE" sz="1600" dirty="0" smtClean="0">
                <a:solidFill>
                  <a:srgbClr val="000000"/>
                </a:solidFill>
                <a:latin typeface="Comic Sans MS" panose="030F0702030302020204" pitchFamily="66" charset="0"/>
              </a:rPr>
              <a:t>Föreningen </a:t>
            </a:r>
            <a:r>
              <a:rPr lang="sv-SE" sz="1600" dirty="0">
                <a:solidFill>
                  <a:srgbClr val="000000"/>
                </a:solidFill>
                <a:latin typeface="Comic Sans MS" panose="030F0702030302020204" pitchFamily="66" charset="0"/>
              </a:rPr>
              <a:t>kan utvidga ett </a:t>
            </a:r>
            <a:r>
              <a:rPr lang="sv-SE" sz="1600" dirty="0" smtClean="0">
                <a:solidFill>
                  <a:srgbClr val="000000"/>
                </a:solidFill>
                <a:latin typeface="Comic Sans MS" panose="030F0702030302020204" pitchFamily="66" charset="0"/>
              </a:rPr>
              <a:t>sådant föreskrivet </a:t>
            </a:r>
            <a:r>
              <a:rPr lang="sv-SE" sz="1600" dirty="0">
                <a:solidFill>
                  <a:srgbClr val="000000"/>
                </a:solidFill>
                <a:latin typeface="Comic Sans MS" panose="030F0702030302020204" pitchFamily="66" charset="0"/>
              </a:rPr>
              <a:t>fredningsområde till att till exempel </a:t>
            </a:r>
            <a:r>
              <a:rPr lang="sv-SE" sz="1600" dirty="0" smtClean="0">
                <a:solidFill>
                  <a:srgbClr val="000000"/>
                </a:solidFill>
                <a:latin typeface="Comic Sans MS" panose="030F0702030302020204" pitchFamily="66" charset="0"/>
              </a:rPr>
              <a:t>gälla en </a:t>
            </a:r>
            <a:r>
              <a:rPr lang="sv-SE" sz="1600" dirty="0">
                <a:solidFill>
                  <a:srgbClr val="000000"/>
                </a:solidFill>
                <a:latin typeface="Comic Sans MS" panose="030F0702030302020204" pitchFamily="66" charset="0"/>
              </a:rPr>
              <a:t>längre sträcka av vattendraget. Fiskare som </a:t>
            </a:r>
            <a:r>
              <a:rPr lang="sv-SE" sz="1600" dirty="0" smtClean="0">
                <a:solidFill>
                  <a:srgbClr val="000000"/>
                </a:solidFill>
                <a:latin typeface="Comic Sans MS" panose="030F0702030302020204" pitchFamily="66" charset="0"/>
              </a:rPr>
              <a:t>innehar giltigt </a:t>
            </a:r>
            <a:r>
              <a:rPr lang="sv-SE" sz="1600" dirty="0">
                <a:solidFill>
                  <a:srgbClr val="000000"/>
                </a:solidFill>
                <a:latin typeface="Comic Sans MS" panose="030F0702030302020204" pitchFamily="66" charset="0"/>
              </a:rPr>
              <a:t>fiskekort, men fiskar med tillåtet redskap </a:t>
            </a:r>
            <a:r>
              <a:rPr lang="sv-SE" sz="1600" dirty="0" smtClean="0">
                <a:solidFill>
                  <a:srgbClr val="000000"/>
                </a:solidFill>
                <a:latin typeface="Comic Sans MS" panose="030F0702030302020204" pitchFamily="66" charset="0"/>
              </a:rPr>
              <a:t>inom föreningens utvidgade fredningsområde</a:t>
            </a:r>
            <a:r>
              <a:rPr lang="sv-SE" sz="1600" dirty="0">
                <a:solidFill>
                  <a:srgbClr val="000000"/>
                </a:solidFill>
                <a:latin typeface="Comic Sans MS" panose="030F0702030302020204" pitchFamily="66" charset="0"/>
              </a:rPr>
              <a:t>, kan </a:t>
            </a:r>
            <a:r>
              <a:rPr lang="sv-SE" sz="1600" dirty="0" smtClean="0">
                <a:solidFill>
                  <a:srgbClr val="000000"/>
                </a:solidFill>
                <a:latin typeface="Comic Sans MS" panose="030F0702030302020204" pitchFamily="66" charset="0"/>
              </a:rPr>
              <a:t>åläggas att </a:t>
            </a:r>
            <a:r>
              <a:rPr lang="sv-SE" sz="1600" dirty="0">
                <a:solidFill>
                  <a:srgbClr val="000000"/>
                </a:solidFill>
                <a:latin typeface="Comic Sans MS" panose="030F0702030302020204" pitchFamily="66" charset="0"/>
              </a:rPr>
              <a:t>betala kontrollavgift</a:t>
            </a:r>
            <a:r>
              <a:rPr lang="sv-SE" sz="1600" dirty="0" smtClean="0">
                <a:solidFill>
                  <a:srgbClr val="000000"/>
                </a:solidFill>
                <a:latin typeface="Comic Sans MS" panose="030F0702030302020204" pitchFamily="66" charset="0"/>
              </a:rPr>
              <a:t>.</a:t>
            </a:r>
          </a:p>
          <a:p>
            <a:pPr algn="just"/>
            <a:endParaRPr lang="sv-SE" sz="1000" dirty="0">
              <a:solidFill>
                <a:srgbClr val="000000"/>
              </a:solidFill>
              <a:latin typeface="Comic Sans MS" panose="030F0702030302020204" pitchFamily="66" charset="0"/>
            </a:endParaRPr>
          </a:p>
          <a:p>
            <a:pPr algn="just"/>
            <a:r>
              <a:rPr lang="sv-SE" sz="1600" dirty="0">
                <a:solidFill>
                  <a:srgbClr val="000000"/>
                </a:solidFill>
                <a:latin typeface="Comic Sans MS" panose="030F0702030302020204" pitchFamily="66" charset="0"/>
              </a:rPr>
              <a:t>Fiske med redskap som inte ingår i </a:t>
            </a:r>
            <a:r>
              <a:rPr lang="sv-SE" sz="1600" dirty="0" smtClean="0">
                <a:solidFill>
                  <a:srgbClr val="000000"/>
                </a:solidFill>
                <a:latin typeface="Comic Sans MS" panose="030F0702030302020204" pitchFamily="66" charset="0"/>
              </a:rPr>
              <a:t>fiskekortet oavsett </a:t>
            </a:r>
            <a:r>
              <a:rPr lang="sv-SE" sz="1600" dirty="0">
                <a:solidFill>
                  <a:srgbClr val="000000"/>
                </a:solidFill>
                <a:latin typeface="Comic Sans MS" panose="030F0702030302020204" pitchFamily="66" charset="0"/>
              </a:rPr>
              <a:t>om det sker inom eller utanför det </a:t>
            </a:r>
            <a:r>
              <a:rPr lang="sv-SE" sz="1600" dirty="0" smtClean="0">
                <a:solidFill>
                  <a:srgbClr val="000000"/>
                </a:solidFill>
                <a:latin typeface="Comic Sans MS" panose="030F0702030302020204" pitchFamily="66" charset="0"/>
              </a:rPr>
              <a:t>utvidgade fredningsområdet</a:t>
            </a:r>
            <a:r>
              <a:rPr lang="sv-SE" sz="1600" dirty="0">
                <a:solidFill>
                  <a:srgbClr val="000000"/>
                </a:solidFill>
                <a:latin typeface="Comic Sans MS" panose="030F0702030302020204" pitchFamily="66" charset="0"/>
              </a:rPr>
              <a:t>, ska dock betraktas som </a:t>
            </a:r>
            <a:r>
              <a:rPr lang="sv-SE" sz="1600" dirty="0" smtClean="0">
                <a:solidFill>
                  <a:srgbClr val="000000"/>
                </a:solidFill>
                <a:latin typeface="Comic Sans MS" panose="030F0702030302020204" pitchFamily="66" charset="0"/>
              </a:rPr>
              <a:t>olovligt fiske</a:t>
            </a:r>
            <a:r>
              <a:rPr lang="sv-SE" sz="1600" dirty="0">
                <a:solidFill>
                  <a:srgbClr val="000000"/>
                </a:solidFill>
                <a:latin typeface="Comic Sans MS" panose="030F0702030302020204" pitchFamily="66" charset="0"/>
              </a:rPr>
              <a:t>. Redskap kan då också tas i beslag.</a:t>
            </a:r>
          </a:p>
        </p:txBody>
      </p:sp>
    </p:spTree>
    <p:extLst>
      <p:ext uri="{BB962C8B-B14F-4D97-AF65-F5344CB8AC3E}">
        <p14:creationId xmlns:p14="http://schemas.microsoft.com/office/powerpoint/2010/main" val="36124841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23528" y="1844824"/>
            <a:ext cx="8496944" cy="4896544"/>
          </a:xfrm>
        </p:spPr>
        <p:txBody>
          <a:bodyPr>
            <a:normAutofit fontScale="85000" lnSpcReduction="20000"/>
          </a:bodyPr>
          <a:lstStyle/>
          <a:p>
            <a:pPr marL="0" indent="0">
              <a:lnSpc>
                <a:spcPct val="80000"/>
              </a:lnSpc>
              <a:buNone/>
            </a:pPr>
            <a:r>
              <a:rPr lang="sv-SE" dirty="0" smtClean="0"/>
              <a:t> </a:t>
            </a:r>
            <a:endParaRPr lang="sv-SE" i="1" dirty="0"/>
          </a:p>
          <a:p>
            <a:pPr algn="just">
              <a:lnSpc>
                <a:spcPct val="80000"/>
              </a:lnSpc>
            </a:pPr>
            <a:r>
              <a:rPr lang="sv-SE" dirty="0">
                <a:latin typeface="Book Antiqua" pitchFamily="18" charset="0"/>
              </a:rPr>
              <a:t>Anser en fiskevårdsområdesförening att en kontrollavgift ska tas ut, ska föreningen överlämna en betalningsuppmaning till den fiskande. Om kontrollavgiften inte betalas inom den tid som angetts i uppmaningen, ska fiskevårdsområdesföreningen påminna den </a:t>
            </a:r>
            <a:r>
              <a:rPr lang="sv-SE" dirty="0" smtClean="0">
                <a:latin typeface="Book Antiqua" pitchFamily="18" charset="0"/>
              </a:rPr>
              <a:t>fiskande </a:t>
            </a:r>
            <a:r>
              <a:rPr lang="sv-SE" dirty="0">
                <a:latin typeface="Book Antiqua" pitchFamily="18" charset="0"/>
              </a:rPr>
              <a:t>om betalningsansvaret innan föreningen får vidta åtgärder för inkassering av avgiften enligt inkassolagen (1974:182). Påminnelsen ska innehålla uppgift om när uppgiften senast ska betalas.  </a:t>
            </a:r>
          </a:p>
          <a:p>
            <a:pPr marL="0" indent="0" algn="just">
              <a:lnSpc>
                <a:spcPct val="80000"/>
              </a:lnSpc>
              <a:buNone/>
            </a:pPr>
            <a:endParaRPr lang="sv-SE" dirty="0">
              <a:latin typeface="Book Antiqua" pitchFamily="18" charset="0"/>
            </a:endParaRPr>
          </a:p>
          <a:p>
            <a:pPr algn="just">
              <a:lnSpc>
                <a:spcPct val="80000"/>
              </a:lnSpc>
            </a:pPr>
            <a:r>
              <a:rPr lang="sv-SE" dirty="0">
                <a:latin typeface="Book Antiqua" pitchFamily="18" charset="0"/>
              </a:rPr>
              <a:t>Kontrollavgiften skall inte tas ut om det är uppenbart oskäligt att ta ut avgiften (ex. om överträdelsen berott på sjukdom, vilseledande eller missvisande regler).</a:t>
            </a:r>
          </a:p>
          <a:p>
            <a:pPr algn="just">
              <a:lnSpc>
                <a:spcPct val="80000"/>
              </a:lnSpc>
            </a:pPr>
            <a:endParaRPr lang="sv-SE" dirty="0">
              <a:latin typeface="Book Antiqua" pitchFamily="18" charset="0"/>
            </a:endParaRPr>
          </a:p>
          <a:p>
            <a:pPr algn="just">
              <a:lnSpc>
                <a:spcPct val="80000"/>
              </a:lnSpc>
            </a:pPr>
            <a:r>
              <a:rPr lang="sv-SE" dirty="0">
                <a:latin typeface="Book Antiqua" pitchFamily="18" charset="0"/>
              </a:rPr>
              <a:t>Fiskevårdsområdesföreningen bör se till att den som övervakar efterlevnaden av förbud eller villkor som enligt stadgarna eller fiskestämmans beslut gäller för fisket inom fiskevårdsområdet har de kunskaper som behövs.</a:t>
            </a:r>
          </a:p>
          <a:p>
            <a:pPr algn="just">
              <a:lnSpc>
                <a:spcPct val="80000"/>
              </a:lnSpc>
            </a:pPr>
            <a:endParaRPr lang="sv-SE" dirty="0">
              <a:latin typeface="Book Antiqua" pitchFamily="18" charset="0"/>
            </a:endParaRPr>
          </a:p>
          <a:p>
            <a:pPr algn="just">
              <a:lnSpc>
                <a:spcPct val="80000"/>
              </a:lnSpc>
            </a:pPr>
            <a:r>
              <a:rPr lang="sv-SE" dirty="0">
                <a:latin typeface="Book Antiqua" pitchFamily="18" charset="0"/>
              </a:rPr>
              <a:t>Fisk eller vattenlevande blöt- och kräftdjur tillfaller </a:t>
            </a:r>
            <a:r>
              <a:rPr lang="sv-SE" dirty="0" smtClean="0">
                <a:latin typeface="Book Antiqua" pitchFamily="18" charset="0"/>
              </a:rPr>
              <a:t>fiskevårdsområdes-föreningen</a:t>
            </a:r>
            <a:r>
              <a:rPr lang="sv-SE" dirty="0">
                <a:latin typeface="Book Antiqua" pitchFamily="18" charset="0"/>
              </a:rPr>
              <a:t>, om de har fångats av någon som har rätt att fiska inom fiskevårdsområdet, men som fiskar i strid mot förbud eller villkor som enligt stadgarna eller fiskestämmans beslut gäller för fisket inom området</a:t>
            </a:r>
          </a:p>
          <a:p>
            <a:pPr marL="0" indent="0">
              <a:buNone/>
            </a:pPr>
            <a:endParaRPr lang="sv-SE" dirty="0" smtClean="0"/>
          </a:p>
        </p:txBody>
      </p:sp>
      <p:sp>
        <p:nvSpPr>
          <p:cNvPr id="3" name="Rubrik 2"/>
          <p:cNvSpPr>
            <a:spLocks noGrp="1"/>
          </p:cNvSpPr>
          <p:nvPr>
            <p:ph type="title"/>
          </p:nvPr>
        </p:nvSpPr>
        <p:spPr>
          <a:xfrm>
            <a:off x="457200" y="338328"/>
            <a:ext cx="8229600" cy="1650512"/>
          </a:xfrm>
        </p:spPr>
        <p:txBody>
          <a:bodyPr>
            <a:normAutofit fontScale="90000"/>
          </a:bodyPr>
          <a:lstStyle/>
          <a:p>
            <a:r>
              <a:rPr lang="sv-SE" dirty="0" smtClean="0">
                <a:latin typeface="Book Antiqua" pitchFamily="18" charset="0"/>
              </a:rPr>
              <a:t>Kontrollavgiften</a:t>
            </a:r>
            <a:br>
              <a:rPr lang="sv-SE" dirty="0" smtClean="0">
                <a:latin typeface="Book Antiqua" pitchFamily="18" charset="0"/>
              </a:rPr>
            </a:br>
            <a:r>
              <a:rPr lang="sv-SE" sz="3600" dirty="0" smtClean="0">
                <a:latin typeface="Book Antiqua" pitchFamily="18" charset="0"/>
              </a:rPr>
              <a:t>Hantering</a:t>
            </a:r>
            <a:r>
              <a:rPr lang="sv-SE" sz="2800" dirty="0"/>
              <a:t/>
            </a:r>
            <a:br>
              <a:rPr lang="sv-SE" sz="2800" dirty="0"/>
            </a:br>
            <a:endParaRPr lang="sv-SE" sz="2800" i="1" dirty="0">
              <a:latin typeface="Book Antiqua" pitchFamily="18"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97025"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latshållare för innehåll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a:prstGeom prst="rect">
            <a:avLst/>
          </a:prstGeom>
        </p:spPr>
      </p:pic>
      <p:sp>
        <p:nvSpPr>
          <p:cNvPr id="4" name="Rektangel 3"/>
          <p:cNvSpPr/>
          <p:nvPr/>
        </p:nvSpPr>
        <p:spPr>
          <a:xfrm>
            <a:off x="2195736" y="116870"/>
            <a:ext cx="5260975" cy="1569660"/>
          </a:xfrm>
          <a:prstGeom prst="rect">
            <a:avLst/>
          </a:prstGeom>
        </p:spPr>
        <p:txBody>
          <a:bodyPr wrap="square">
            <a:spAutoFit/>
          </a:bodyPr>
          <a:lstStyle/>
          <a:p>
            <a:pPr algn="ctr"/>
            <a:r>
              <a:rPr lang="sv-SE" sz="3200" dirty="0" smtClean="0">
                <a:solidFill>
                  <a:schemeClr val="bg2">
                    <a:lumMod val="50000"/>
                  </a:schemeClr>
                </a:solidFill>
                <a:latin typeface="Comic Sans MS" pitchFamily="66" charset="0"/>
              </a:rPr>
              <a:t>Lagtexten om kontrollavgiften</a:t>
            </a:r>
            <a:r>
              <a:rPr lang="sv-SE" sz="3200" dirty="0">
                <a:solidFill>
                  <a:schemeClr val="bg2">
                    <a:lumMod val="50000"/>
                  </a:schemeClr>
                </a:solidFill>
                <a:latin typeface="Comic Sans MS" pitchFamily="66" charset="0"/>
              </a:rPr>
              <a:t/>
            </a:r>
            <a:br>
              <a:rPr lang="sv-SE" sz="3200" dirty="0">
                <a:solidFill>
                  <a:schemeClr val="bg2">
                    <a:lumMod val="50000"/>
                  </a:schemeClr>
                </a:solidFill>
                <a:latin typeface="Comic Sans MS" pitchFamily="66" charset="0"/>
              </a:rPr>
            </a:br>
            <a:endParaRPr lang="sv-SE" sz="3200" dirty="0">
              <a:solidFill>
                <a:schemeClr val="bg2">
                  <a:lumMod val="50000"/>
                </a:schemeClr>
              </a:solidFill>
              <a:latin typeface="Comic Sans MS" pitchFamily="66" charset="0"/>
            </a:endParaRPr>
          </a:p>
        </p:txBody>
      </p:sp>
      <p:sp>
        <p:nvSpPr>
          <p:cNvPr id="7" name="Rektangel 6"/>
          <p:cNvSpPr/>
          <p:nvPr/>
        </p:nvSpPr>
        <p:spPr>
          <a:xfrm>
            <a:off x="1405849" y="1673423"/>
            <a:ext cx="7110536" cy="584775"/>
          </a:xfrm>
          <a:prstGeom prst="rect">
            <a:avLst/>
          </a:prstGeom>
        </p:spPr>
        <p:txBody>
          <a:bodyPr wrap="square">
            <a:spAutoFit/>
          </a:bodyPr>
          <a:lstStyle/>
          <a:p>
            <a:pPr>
              <a:lnSpc>
                <a:spcPct val="80000"/>
              </a:lnSpc>
            </a:pPr>
            <a:r>
              <a:rPr lang="sv-SE" sz="2000" b="1" dirty="0" smtClean="0">
                <a:solidFill>
                  <a:schemeClr val="bg1"/>
                </a:solidFill>
                <a:latin typeface="Comic Sans MS" pitchFamily="66" charset="0"/>
              </a:rPr>
              <a:t>Kontrollavgiften infördes 2011 och regleras i 31 – 39 §§ i lagen om fiskevårdsområden (LOFO) :</a:t>
            </a:r>
          </a:p>
        </p:txBody>
      </p:sp>
      <p:sp>
        <p:nvSpPr>
          <p:cNvPr id="9" name="textruta 8"/>
          <p:cNvSpPr txBox="1"/>
          <p:nvPr/>
        </p:nvSpPr>
        <p:spPr>
          <a:xfrm>
            <a:off x="4535488" y="2708919"/>
            <a:ext cx="4608512" cy="3570208"/>
          </a:xfrm>
          <a:prstGeom prst="rect">
            <a:avLst/>
          </a:prstGeom>
          <a:noFill/>
        </p:spPr>
        <p:txBody>
          <a:bodyPr wrap="square" rtlCol="0">
            <a:spAutoFit/>
          </a:bodyPr>
          <a:lstStyle/>
          <a:p>
            <a:r>
              <a:rPr lang="sv-SE" b="1" dirty="0" smtClean="0">
                <a:solidFill>
                  <a:schemeClr val="bg1"/>
                </a:solidFill>
                <a:latin typeface="Book Antiqua"/>
              </a:rPr>
              <a:t>►</a:t>
            </a:r>
            <a:r>
              <a:rPr lang="sv-SE" b="1" dirty="0" smtClean="0">
                <a:solidFill>
                  <a:schemeClr val="bg1"/>
                </a:solidFill>
                <a:latin typeface="Comic Sans MS" panose="030F0702030302020204" pitchFamily="66" charset="0"/>
              </a:rPr>
              <a:t> 31 § : Villkor för att ta ut avgiften</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32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Fiskaren ska informeras</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33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Avgiftens storlek</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34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Betalningsuppmaning</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35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Preskriptionstid</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36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Undantag</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37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Beslag av fångst</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38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Fisketillsynsmans kompetens</a:t>
            </a:r>
          </a:p>
          <a:p>
            <a:endParaRPr lang="sv-SE" sz="800" b="1" dirty="0" smtClean="0">
              <a:solidFill>
                <a:schemeClr val="bg1"/>
              </a:solidFill>
              <a:latin typeface="Comic Sans MS" panose="030F0702030302020204" pitchFamily="66" charset="0"/>
            </a:endParaRPr>
          </a:p>
          <a:p>
            <a:r>
              <a:rPr lang="sv-SE" b="1" dirty="0">
                <a:solidFill>
                  <a:schemeClr val="bg1"/>
                </a:solidFill>
                <a:latin typeface="Book Antiqua"/>
              </a:rPr>
              <a:t>►</a:t>
            </a:r>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39 </a:t>
            </a:r>
            <a:r>
              <a:rPr lang="sv-SE" b="1" dirty="0">
                <a:solidFill>
                  <a:schemeClr val="bg1"/>
                </a:solidFill>
                <a:latin typeface="Comic Sans MS" panose="030F0702030302020204" pitchFamily="66" charset="0"/>
              </a:rPr>
              <a:t>§ : </a:t>
            </a:r>
            <a:r>
              <a:rPr lang="sv-SE" b="1" dirty="0" smtClean="0">
                <a:solidFill>
                  <a:schemeClr val="bg1"/>
                </a:solidFill>
                <a:latin typeface="Comic Sans MS" panose="030F0702030302020204" pitchFamily="66" charset="0"/>
              </a:rPr>
              <a:t>Kan inte </a:t>
            </a:r>
            <a:r>
              <a:rPr lang="sv-SE" b="1" dirty="0" err="1" smtClean="0">
                <a:solidFill>
                  <a:schemeClr val="bg1"/>
                </a:solidFill>
                <a:latin typeface="Comic Sans MS" panose="030F0702030302020204" pitchFamily="66" charset="0"/>
              </a:rPr>
              <a:t>överklgas</a:t>
            </a:r>
            <a:endParaRPr lang="sv-SE" b="1" dirty="0" smtClean="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47310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23528" y="1844824"/>
            <a:ext cx="8496944" cy="4896544"/>
          </a:xfrm>
        </p:spPr>
        <p:txBody>
          <a:bodyPr>
            <a:normAutofit/>
          </a:bodyPr>
          <a:lstStyle/>
          <a:p>
            <a:pPr marL="0" indent="0">
              <a:lnSpc>
                <a:spcPct val="80000"/>
              </a:lnSpc>
              <a:buNone/>
            </a:pPr>
            <a:r>
              <a:rPr lang="sv-SE" dirty="0" smtClean="0"/>
              <a:t> </a:t>
            </a:r>
            <a:endParaRPr lang="sv-SE" i="1" dirty="0"/>
          </a:p>
          <a:p>
            <a:pPr marL="0" indent="0">
              <a:buNone/>
            </a:pPr>
            <a:endParaRPr lang="sv-SE" dirty="0" smtClean="0"/>
          </a:p>
        </p:txBody>
      </p:sp>
      <p:sp>
        <p:nvSpPr>
          <p:cNvPr id="3" name="Rubrik 2"/>
          <p:cNvSpPr>
            <a:spLocks noGrp="1"/>
          </p:cNvSpPr>
          <p:nvPr>
            <p:ph type="title"/>
          </p:nvPr>
        </p:nvSpPr>
        <p:spPr>
          <a:xfrm>
            <a:off x="457200" y="338328"/>
            <a:ext cx="8229600" cy="1650512"/>
          </a:xfrm>
        </p:spPr>
        <p:txBody>
          <a:bodyPr>
            <a:normAutofit/>
          </a:bodyPr>
          <a:lstStyle/>
          <a:p>
            <a:r>
              <a:rPr lang="sv-SE" sz="2800" dirty="0"/>
              <a:t/>
            </a:r>
            <a:br>
              <a:rPr lang="sv-SE" sz="2800" dirty="0"/>
            </a:br>
            <a:endParaRPr lang="sv-SE" sz="2800" i="1" dirty="0">
              <a:latin typeface="Book Antiqua" pitchFamily="18" charset="0"/>
            </a:endParaRPr>
          </a:p>
        </p:txBody>
      </p:sp>
      <p:pic>
        <p:nvPicPr>
          <p:cNvPr id="4098" name="Picture 2" descr="C:\Users\Användaren\Documents\Projekt\Projetansökningar HaV\PP Fiskevårdsområdesbildande\Bilder PP kontrollavgift\Fs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 y="0"/>
            <a:ext cx="917335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p:nvSpPr>
        <p:spPr>
          <a:xfrm>
            <a:off x="1959283" y="6034"/>
            <a:ext cx="4700949" cy="1569660"/>
          </a:xfrm>
          <a:prstGeom prst="rect">
            <a:avLst/>
          </a:prstGeom>
        </p:spPr>
        <p:txBody>
          <a:bodyPr wrap="square">
            <a:spAutoFit/>
          </a:bodyPr>
          <a:lstStyle/>
          <a:p>
            <a:pPr algn="ctr"/>
            <a:r>
              <a:rPr lang="sv-SE" sz="3200" dirty="0" smtClean="0">
                <a:solidFill>
                  <a:schemeClr val="bg2">
                    <a:lumMod val="50000"/>
                  </a:schemeClr>
                </a:solidFill>
                <a:latin typeface="Comic Sans MS" pitchFamily="66" charset="0"/>
              </a:rPr>
              <a:t>Villkor för att ta ut avgiften</a:t>
            </a:r>
            <a:r>
              <a:rPr lang="sv-SE" sz="3200" dirty="0">
                <a:solidFill>
                  <a:schemeClr val="bg2">
                    <a:lumMod val="50000"/>
                  </a:schemeClr>
                </a:solidFill>
                <a:latin typeface="Comic Sans MS" pitchFamily="66" charset="0"/>
              </a:rPr>
              <a:t/>
            </a:r>
            <a:br>
              <a:rPr lang="sv-SE" sz="3200" dirty="0">
                <a:solidFill>
                  <a:schemeClr val="bg2">
                    <a:lumMod val="50000"/>
                  </a:schemeClr>
                </a:solidFill>
                <a:latin typeface="Comic Sans MS" pitchFamily="66" charset="0"/>
              </a:rPr>
            </a:br>
            <a:endParaRPr lang="sv-SE" sz="3200" dirty="0">
              <a:solidFill>
                <a:schemeClr val="bg2">
                  <a:lumMod val="50000"/>
                </a:schemeClr>
              </a:solidFill>
              <a:latin typeface="Comic Sans MS" pitchFamily="66" charset="0"/>
            </a:endParaRPr>
          </a:p>
        </p:txBody>
      </p:sp>
      <p:sp>
        <p:nvSpPr>
          <p:cNvPr id="12" name="textruta 11"/>
          <p:cNvSpPr txBox="1"/>
          <p:nvPr/>
        </p:nvSpPr>
        <p:spPr>
          <a:xfrm>
            <a:off x="3679687" y="1612967"/>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31 §</a:t>
            </a:r>
            <a:endParaRPr lang="sv-SE" sz="2800" b="1" dirty="0">
              <a:latin typeface="Comic Sans MS" panose="030F0702030302020204" pitchFamily="66" charset="0"/>
            </a:endParaRPr>
          </a:p>
        </p:txBody>
      </p:sp>
      <p:sp>
        <p:nvSpPr>
          <p:cNvPr id="10" name="textruta 9"/>
          <p:cNvSpPr txBox="1"/>
          <p:nvPr/>
        </p:nvSpPr>
        <p:spPr>
          <a:xfrm>
            <a:off x="1653208" y="3212976"/>
            <a:ext cx="6120680" cy="3170099"/>
          </a:xfrm>
          <a:prstGeom prst="rect">
            <a:avLst/>
          </a:prstGeom>
          <a:solidFill>
            <a:srgbClr val="00000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sz="2000" dirty="0">
                <a:solidFill>
                  <a:schemeClr val="bg1"/>
                </a:solidFill>
                <a:latin typeface="Comic Sans MS" panose="030F0702030302020204" pitchFamily="66" charset="0"/>
              </a:rPr>
              <a:t>En fiskevårdsområdesförening får ta ut en avgift (kontrollavgift), om någon som har rätt att fiska inom fiskevårdsområdet fiskar i strid mot förbud eller villkor som enligt stadgarna eller fiskestämmans beslut gäller för fisket inom området</a:t>
            </a:r>
            <a:r>
              <a:rPr lang="sv-SE" sz="2000" dirty="0" smtClean="0">
                <a:solidFill>
                  <a:schemeClr val="bg1"/>
                </a:solidFill>
                <a:latin typeface="Comic Sans MS" panose="030F0702030302020204" pitchFamily="66" charset="0"/>
              </a:rPr>
              <a:t>.</a:t>
            </a:r>
          </a:p>
          <a:p>
            <a:pPr algn="just"/>
            <a:endParaRPr lang="sv-SE" sz="1000" dirty="0">
              <a:solidFill>
                <a:schemeClr val="bg1"/>
              </a:solidFill>
              <a:latin typeface="Comic Sans MS" panose="030F0702030302020204" pitchFamily="66" charset="0"/>
            </a:endParaRPr>
          </a:p>
          <a:p>
            <a:pPr algn="just"/>
            <a:r>
              <a:rPr lang="sv-SE" sz="2000" dirty="0">
                <a:solidFill>
                  <a:schemeClr val="bg1"/>
                </a:solidFill>
                <a:latin typeface="Comic Sans MS" panose="030F0702030302020204" pitchFamily="66" charset="0"/>
              </a:rPr>
              <a:t>Kontrollavgift får inte tas ut om överträdelsen är belagd med straff i annan lag eller författning</a:t>
            </a:r>
            <a:r>
              <a:rPr lang="sv-SE" sz="2000" dirty="0" smtClean="0">
                <a:solidFill>
                  <a:schemeClr val="bg1"/>
                </a:solidFill>
                <a:latin typeface="Comic Sans MS" panose="030F0702030302020204" pitchFamily="66" charset="0"/>
              </a:rPr>
              <a:t>.</a:t>
            </a:r>
          </a:p>
          <a:p>
            <a:pPr algn="just"/>
            <a:endParaRPr lang="sv-SE" sz="1000" dirty="0">
              <a:solidFill>
                <a:schemeClr val="bg1"/>
              </a:solidFill>
              <a:latin typeface="Comic Sans MS" panose="030F0702030302020204" pitchFamily="66" charset="0"/>
            </a:endParaRPr>
          </a:p>
          <a:p>
            <a:pPr algn="just"/>
            <a:r>
              <a:rPr lang="sv-SE" sz="2000" dirty="0">
                <a:solidFill>
                  <a:schemeClr val="bg1"/>
                </a:solidFill>
                <a:latin typeface="Comic Sans MS" panose="030F0702030302020204" pitchFamily="66" charset="0"/>
              </a:rPr>
              <a:t>Felaktigt uttagen kontrollavgift ska återbetalas.</a:t>
            </a:r>
          </a:p>
        </p:txBody>
      </p:sp>
    </p:spTree>
    <p:extLst>
      <p:ext uri="{BB962C8B-B14F-4D97-AF65-F5344CB8AC3E}">
        <p14:creationId xmlns:p14="http://schemas.microsoft.com/office/powerpoint/2010/main" val="1070249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23528" y="1844824"/>
            <a:ext cx="8496944" cy="4896544"/>
          </a:xfrm>
        </p:spPr>
        <p:txBody>
          <a:bodyPr>
            <a:normAutofit/>
          </a:bodyPr>
          <a:lstStyle/>
          <a:p>
            <a:pPr marL="0" indent="0">
              <a:lnSpc>
                <a:spcPct val="80000"/>
              </a:lnSpc>
              <a:buNone/>
            </a:pPr>
            <a:r>
              <a:rPr lang="sv-SE" dirty="0" smtClean="0"/>
              <a:t> </a:t>
            </a:r>
            <a:endParaRPr lang="sv-SE" i="1" dirty="0"/>
          </a:p>
          <a:p>
            <a:pPr marL="0" indent="0">
              <a:buNone/>
            </a:pPr>
            <a:endParaRPr lang="sv-SE" dirty="0" smtClean="0"/>
          </a:p>
        </p:txBody>
      </p:sp>
      <p:sp>
        <p:nvSpPr>
          <p:cNvPr id="3" name="Rubrik 2"/>
          <p:cNvSpPr>
            <a:spLocks noGrp="1"/>
          </p:cNvSpPr>
          <p:nvPr>
            <p:ph type="title"/>
          </p:nvPr>
        </p:nvSpPr>
        <p:spPr>
          <a:xfrm>
            <a:off x="457200" y="338328"/>
            <a:ext cx="8229600" cy="1650512"/>
          </a:xfrm>
        </p:spPr>
        <p:txBody>
          <a:bodyPr>
            <a:normAutofit/>
          </a:bodyPr>
          <a:lstStyle/>
          <a:p>
            <a:r>
              <a:rPr lang="sv-SE" sz="2800" dirty="0"/>
              <a:t/>
            </a:r>
            <a:br>
              <a:rPr lang="sv-SE" sz="2800" dirty="0"/>
            </a:br>
            <a:endParaRPr lang="sv-SE" sz="2800" i="1" dirty="0">
              <a:latin typeface="Book Antiqua" pitchFamily="18" charset="0"/>
            </a:endParaRPr>
          </a:p>
        </p:txBody>
      </p:sp>
      <p:sp>
        <p:nvSpPr>
          <p:cNvPr id="12" name="textruta 11"/>
          <p:cNvSpPr txBox="1"/>
          <p:nvPr/>
        </p:nvSpPr>
        <p:spPr>
          <a:xfrm>
            <a:off x="3959699" y="1602837"/>
            <a:ext cx="1260140" cy="523220"/>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800" b="1" dirty="0" smtClean="0">
                <a:latin typeface="Comic Sans MS" panose="030F0702030302020204" pitchFamily="66" charset="0"/>
              </a:rPr>
              <a:t>31 §</a:t>
            </a:r>
            <a:endParaRPr lang="sv-SE" sz="2800" b="1" dirty="0">
              <a:latin typeface="Comic Sans MS" panose="030F0702030302020204" pitchFamily="66" charset="0"/>
            </a:endParaRPr>
          </a:p>
        </p:txBody>
      </p:sp>
      <p:pic>
        <p:nvPicPr>
          <p:cNvPr id="5122" name="Picture 2" descr="C:\Users\Användaren\Documents\Projekt\Projetansökningar HaV\PP Fiskevårdsområdesbildande\Bilder PP kontrollavgift\Fs1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1763688" y="188640"/>
            <a:ext cx="5260975" cy="584775"/>
          </a:xfrm>
          <a:prstGeom prst="rect">
            <a:avLst/>
          </a:prstGeom>
        </p:spPr>
        <p:txBody>
          <a:bodyPr wrap="square">
            <a:spAutoFit/>
          </a:bodyPr>
          <a:lstStyle/>
          <a:p>
            <a:pPr algn="ctr"/>
            <a:r>
              <a:rPr lang="sv-SE" sz="3200" dirty="0" smtClean="0">
                <a:solidFill>
                  <a:schemeClr val="bg1"/>
                </a:solidFill>
                <a:latin typeface="Comic Sans MS" pitchFamily="66" charset="0"/>
              </a:rPr>
              <a:t>Fiskaren ska informeras</a:t>
            </a:r>
            <a:endParaRPr lang="sv-SE" sz="3200" dirty="0">
              <a:solidFill>
                <a:schemeClr val="bg2">
                  <a:lumMod val="50000"/>
                </a:schemeClr>
              </a:solidFill>
              <a:latin typeface="Comic Sans MS" pitchFamily="66" charset="0"/>
            </a:endParaRPr>
          </a:p>
        </p:txBody>
      </p:sp>
      <p:sp>
        <p:nvSpPr>
          <p:cNvPr id="13" name="textruta 12"/>
          <p:cNvSpPr txBox="1"/>
          <p:nvPr/>
        </p:nvSpPr>
        <p:spPr>
          <a:xfrm>
            <a:off x="1115616" y="2166520"/>
            <a:ext cx="6912768" cy="4585871"/>
          </a:xfrm>
          <a:prstGeom prst="rect">
            <a:avLst/>
          </a:prstGeom>
          <a:solidFill>
            <a:srgbClr val="FFFFFF">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b="1" dirty="0" smtClean="0">
                <a:solidFill>
                  <a:schemeClr val="bg1"/>
                </a:solidFill>
                <a:latin typeface="Comic Sans MS" panose="030F0702030302020204" pitchFamily="66" charset="0"/>
              </a:rPr>
              <a:t>Kontrollavgiften </a:t>
            </a:r>
            <a:r>
              <a:rPr lang="sv-SE" b="1" dirty="0">
                <a:solidFill>
                  <a:schemeClr val="bg1"/>
                </a:solidFill>
                <a:latin typeface="Comic Sans MS" panose="030F0702030302020204" pitchFamily="66" charset="0"/>
              </a:rPr>
              <a:t>får tas ut endast om de fiskande har informerats på ett tydligt sätt om de regler som gäller för fisket inom området</a:t>
            </a:r>
            <a:r>
              <a:rPr lang="sv-SE" b="1" dirty="0" smtClean="0">
                <a:solidFill>
                  <a:schemeClr val="bg1"/>
                </a:solidFill>
                <a:latin typeface="Comic Sans MS" panose="030F0702030302020204" pitchFamily="66" charset="0"/>
              </a:rPr>
              <a:t>.</a:t>
            </a:r>
          </a:p>
          <a:p>
            <a:pPr algn="just"/>
            <a:endParaRPr lang="sv-SE" sz="900" dirty="0">
              <a:solidFill>
                <a:schemeClr val="bg1"/>
              </a:solidFill>
              <a:latin typeface="Comic Sans MS" panose="030F0702030302020204" pitchFamily="66" charset="0"/>
            </a:endParaRPr>
          </a:p>
          <a:p>
            <a:pPr algn="just"/>
            <a:r>
              <a:rPr lang="sv-SE" i="1" dirty="0">
                <a:solidFill>
                  <a:schemeClr val="bg1"/>
                </a:solidFill>
                <a:latin typeface="Comic Sans MS" panose="030F0702030302020204" pitchFamily="66" charset="0"/>
              </a:rPr>
              <a:t>Att kontrollavgift tillämpas ska framgå av fiskekortet. Information om fiskereglerna ska nå fiskaren i samband med att fiskekortet köps, i form av en bilagd folder eller genom information som kvitteras av fiskekortsköparen på </a:t>
            </a:r>
            <a:r>
              <a:rPr lang="sv-SE" i="1" dirty="0" smtClean="0">
                <a:solidFill>
                  <a:schemeClr val="bg1"/>
                </a:solidFill>
                <a:latin typeface="Comic Sans MS" panose="030F0702030302020204" pitchFamily="66" charset="0"/>
              </a:rPr>
              <a:t>försäljarens hemsida </a:t>
            </a:r>
            <a:r>
              <a:rPr lang="sv-SE" dirty="0">
                <a:solidFill>
                  <a:schemeClr val="bg1"/>
                </a:solidFill>
                <a:latin typeface="Comic Sans MS" panose="030F0702030302020204" pitchFamily="66" charset="0"/>
              </a:rPr>
              <a:t>när fiskekortet säljs via Internet. </a:t>
            </a:r>
            <a:endParaRPr lang="sv-SE" dirty="0" smtClean="0">
              <a:solidFill>
                <a:schemeClr val="bg1"/>
              </a:solidFill>
              <a:latin typeface="Comic Sans MS" panose="030F0702030302020204" pitchFamily="66" charset="0"/>
            </a:endParaRPr>
          </a:p>
          <a:p>
            <a:pPr algn="just"/>
            <a:endParaRPr lang="sv-SE" sz="900" i="1" dirty="0">
              <a:solidFill>
                <a:schemeClr val="bg1"/>
              </a:solidFill>
              <a:latin typeface="Comic Sans MS" panose="030F0702030302020204" pitchFamily="66" charset="0"/>
            </a:endParaRPr>
          </a:p>
          <a:p>
            <a:pPr algn="just"/>
            <a:r>
              <a:rPr lang="sv-SE" i="1" dirty="0" smtClean="0">
                <a:solidFill>
                  <a:schemeClr val="bg1"/>
                </a:solidFill>
                <a:latin typeface="Comic Sans MS" panose="030F0702030302020204" pitchFamily="66" charset="0"/>
              </a:rPr>
              <a:t>Fiskekortet </a:t>
            </a:r>
            <a:r>
              <a:rPr lang="sv-SE" i="1" dirty="0">
                <a:solidFill>
                  <a:schemeClr val="bg1"/>
                </a:solidFill>
                <a:latin typeface="Comic Sans MS" panose="030F0702030302020204" pitchFamily="66" charset="0"/>
              </a:rPr>
              <a:t>utgör ett avtal mellan köpare och säljare och fiskereglerna är en del av avtalet. Reglerna ska vara entydiga och väl strukturerade</a:t>
            </a:r>
            <a:r>
              <a:rPr lang="sv-SE" i="1" dirty="0" smtClean="0">
                <a:solidFill>
                  <a:schemeClr val="bg1"/>
                </a:solidFill>
                <a:latin typeface="Comic Sans MS" panose="030F0702030302020204" pitchFamily="66" charset="0"/>
              </a:rPr>
              <a:t>.</a:t>
            </a:r>
          </a:p>
          <a:p>
            <a:pPr algn="just"/>
            <a:endParaRPr lang="sv-SE" sz="900" dirty="0">
              <a:solidFill>
                <a:schemeClr val="bg1"/>
              </a:solidFill>
              <a:latin typeface="Comic Sans MS" panose="030F0702030302020204" pitchFamily="66" charset="0"/>
            </a:endParaRPr>
          </a:p>
          <a:p>
            <a:pPr algn="just"/>
            <a:r>
              <a:rPr lang="sv-SE" i="1" dirty="0">
                <a:solidFill>
                  <a:schemeClr val="bg1"/>
                </a:solidFill>
                <a:latin typeface="Comic Sans MS" panose="030F0702030302020204" pitchFamily="66" charset="0"/>
              </a:rPr>
              <a:t>Medlem i en fiskevårdsområdesförening är själv skyldig att informera sig om reglerna, men styrelsen måste hålla </a:t>
            </a:r>
            <a:r>
              <a:rPr lang="sv-SE" sz="2000" i="1" dirty="0">
                <a:solidFill>
                  <a:schemeClr val="bg1"/>
                </a:solidFill>
                <a:latin typeface="Comic Sans MS" panose="030F0702030302020204" pitchFamily="66" charset="0"/>
              </a:rPr>
              <a:t>reglerna lätt tillgängliga. </a:t>
            </a:r>
            <a:endParaRPr lang="sv-SE" sz="2000" dirty="0">
              <a:solidFill>
                <a:schemeClr val="bg1"/>
              </a:solidFill>
              <a:latin typeface="Comic Sans MS" panose="030F0702030302020204" pitchFamily="66" charset="0"/>
            </a:endParaRPr>
          </a:p>
        </p:txBody>
      </p:sp>
      <p:sp>
        <p:nvSpPr>
          <p:cNvPr id="10" name="textruta 9"/>
          <p:cNvSpPr txBox="1"/>
          <p:nvPr/>
        </p:nvSpPr>
        <p:spPr>
          <a:xfrm>
            <a:off x="3880486" y="1057748"/>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32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2814688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normAutofit fontScale="90000"/>
          </a:bodyPr>
          <a:lstStyle/>
          <a:p>
            <a:pPr eaLnBrk="1" hangingPunct="1">
              <a:defRPr/>
            </a:pPr>
            <a:r>
              <a:rPr lang="sv-SE" sz="4000" dirty="0" smtClean="0"/>
              <a:t/>
            </a:r>
            <a:br>
              <a:rPr lang="sv-SE" sz="4000" dirty="0" smtClean="0"/>
            </a:br>
            <a:r>
              <a:rPr lang="sv-SE" sz="4000" dirty="0" smtClean="0"/>
              <a:t/>
            </a:r>
            <a:br>
              <a:rPr lang="sv-SE" sz="4000" dirty="0" smtClean="0"/>
            </a:br>
            <a:r>
              <a:rPr lang="sv-SE" sz="4000" dirty="0" smtClean="0"/>
              <a:t/>
            </a:r>
            <a:br>
              <a:rPr lang="sv-SE" sz="4000" dirty="0" smtClean="0"/>
            </a:br>
            <a:r>
              <a:rPr lang="sv-SE" sz="4000" b="1" dirty="0" smtClean="0"/>
              <a:t/>
            </a:r>
            <a:br>
              <a:rPr lang="sv-SE" sz="4000" b="1" dirty="0" smtClean="0"/>
            </a:br>
            <a:endParaRPr lang="sv-SE" sz="4000" b="1" dirty="0" smtClean="0"/>
          </a:p>
        </p:txBody>
      </p:sp>
      <p:sp>
        <p:nvSpPr>
          <p:cNvPr id="81925" name="Rectangle 5"/>
          <p:cNvSpPr>
            <a:spLocks noGrp="1" noChangeArrowheads="1"/>
          </p:cNvSpPr>
          <p:nvPr>
            <p:ph type="body" sz="half" idx="1"/>
          </p:nvPr>
        </p:nvSpPr>
        <p:spPr>
          <a:xfrm>
            <a:off x="457200" y="2636838"/>
            <a:ext cx="4038600" cy="3382962"/>
          </a:xfrm>
        </p:spPr>
        <p:txBody>
          <a:bodyPr/>
          <a:lstStyle/>
          <a:p>
            <a:pPr eaLnBrk="1" hangingPunct="1">
              <a:lnSpc>
                <a:spcPct val="90000"/>
              </a:lnSpc>
              <a:buFontTx/>
              <a:buNone/>
              <a:defRPr/>
            </a:pPr>
            <a:r>
              <a:rPr lang="sv-SE" sz="1400" b="1" dirty="0" smtClean="0"/>
              <a:t>     </a:t>
            </a:r>
          </a:p>
          <a:p>
            <a:pPr eaLnBrk="1" hangingPunct="1">
              <a:lnSpc>
                <a:spcPct val="90000"/>
              </a:lnSpc>
              <a:buFontTx/>
              <a:buNone/>
              <a:defRPr/>
            </a:pPr>
            <a:r>
              <a:rPr lang="sv-SE" sz="1400" b="1" dirty="0" smtClean="0"/>
              <a:t> </a:t>
            </a:r>
          </a:p>
        </p:txBody>
      </p:sp>
      <p:sp>
        <p:nvSpPr>
          <p:cNvPr id="2" name="Platshållare för innehåll 1"/>
          <p:cNvSpPr>
            <a:spLocks noGrp="1"/>
          </p:cNvSpPr>
          <p:nvPr>
            <p:ph sz="half" idx="2"/>
          </p:nvPr>
        </p:nvSpPr>
        <p:spPr/>
        <p:txBody>
          <a:bodyPr/>
          <a:lstStyle/>
          <a:p>
            <a:pPr>
              <a:defRPr/>
            </a:pPr>
            <a:endParaRPr lang="sv-SE"/>
          </a:p>
        </p:txBody>
      </p:sp>
      <p:pic>
        <p:nvPicPr>
          <p:cNvPr id="28677" name="Picture 2" descr="C:\Users\Användaren\Documents\Bilder\Gamla bilder\bild1.tif"/>
          <p:cNvPicPr>
            <a:picLocks noChangeAspect="1" noChangeArrowheads="1"/>
          </p:cNvPicPr>
          <p:nvPr/>
        </p:nvPicPr>
        <p:blipFill>
          <a:blip r:embed="rId2">
            <a:extLst>
              <a:ext uri="{28A0092B-C50C-407E-A947-70E740481C1C}">
                <a14:useLocalDpi xmlns:a14="http://schemas.microsoft.com/office/drawing/2010/main" val="0"/>
              </a:ext>
            </a:extLst>
          </a:blip>
          <a:srcRect t="2625" b="-2625"/>
          <a:stretch>
            <a:fillRect/>
          </a:stretch>
        </p:blipFill>
        <p:spPr bwMode="auto">
          <a:xfrm>
            <a:off x="-191294" y="-18790"/>
            <a:ext cx="9369426"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ruta 2"/>
          <p:cNvSpPr txBox="1"/>
          <p:nvPr/>
        </p:nvSpPr>
        <p:spPr>
          <a:xfrm>
            <a:off x="696913" y="2420888"/>
            <a:ext cx="7593012" cy="3447098"/>
          </a:xfrm>
          <a:prstGeom prst="rect">
            <a:avLst/>
          </a:prstGeom>
          <a:noFill/>
        </p:spPr>
        <p:txBody>
          <a:bodyPr>
            <a:spAutoFit/>
          </a:bodyPr>
          <a:lstStyle/>
          <a:p>
            <a:pPr algn="just"/>
            <a:r>
              <a:rPr lang="sv-SE" sz="2000" b="1" dirty="0" smtClean="0">
                <a:solidFill>
                  <a:schemeClr val="bg1"/>
                </a:solidFill>
                <a:latin typeface="Comic Sans MS" panose="030F0702030302020204" pitchFamily="66" charset="0"/>
              </a:rPr>
              <a:t>Kontrollavgiften </a:t>
            </a:r>
            <a:r>
              <a:rPr lang="sv-SE" sz="2000" b="1" dirty="0">
                <a:solidFill>
                  <a:schemeClr val="bg1"/>
                </a:solidFill>
                <a:latin typeface="Comic Sans MS" panose="030F0702030302020204" pitchFamily="66" charset="0"/>
              </a:rPr>
              <a:t>får för varje överträdelse inte överstiga tio procent av prisbasbeloppet enligt 2 kap. 6 och7 §§ socialförsäkringsbalken (2010:110) det år överträdelsen begicks</a:t>
            </a:r>
            <a:r>
              <a:rPr lang="sv-SE" sz="2000" b="1" dirty="0" smtClean="0">
                <a:solidFill>
                  <a:schemeClr val="bg1"/>
                </a:solidFill>
                <a:latin typeface="Comic Sans MS" panose="030F0702030302020204" pitchFamily="66" charset="0"/>
              </a:rPr>
              <a:t>.</a:t>
            </a:r>
          </a:p>
          <a:p>
            <a:endParaRPr lang="sv-SE" sz="2000" dirty="0" smtClean="0">
              <a:solidFill>
                <a:schemeClr val="bg1"/>
              </a:solidFill>
              <a:latin typeface="Comic Sans MS" panose="030F0702030302020204" pitchFamily="66" charset="0"/>
            </a:endParaRPr>
          </a:p>
          <a:p>
            <a:endParaRPr lang="sv-SE" sz="2000" dirty="0">
              <a:solidFill>
                <a:schemeClr val="bg1"/>
              </a:solidFill>
              <a:latin typeface="Comic Sans MS" panose="030F0702030302020204" pitchFamily="66" charset="0"/>
            </a:endParaRPr>
          </a:p>
          <a:p>
            <a:r>
              <a:rPr lang="sv-SE" sz="2000" i="1" dirty="0">
                <a:solidFill>
                  <a:schemeClr val="bg1"/>
                </a:solidFill>
                <a:latin typeface="Comic Sans MS" panose="030F0702030302020204" pitchFamily="66" charset="0"/>
              </a:rPr>
              <a:t>2014 var prisbasbeloppet 44 400 kronor. Kontrollavgiften för en förseelse som begicks 2014 får alltså högst uppgå till 4 440 kronor. Vid varje ny överträdelse får en ny kontrollavgift tas ut. </a:t>
            </a:r>
            <a:endParaRPr lang="sv-SE" sz="2000" dirty="0">
              <a:solidFill>
                <a:schemeClr val="bg1"/>
              </a:solidFill>
              <a:latin typeface="Comic Sans MS" pitchFamily="66" charset="0"/>
            </a:endParaRPr>
          </a:p>
          <a:p>
            <a:pPr marL="285750" indent="-285750">
              <a:buFont typeface="Wingdings" pitchFamily="2" charset="2"/>
              <a:buChar char=""/>
              <a:defRPr/>
            </a:pPr>
            <a:endParaRPr lang="sv-SE" dirty="0">
              <a:solidFill>
                <a:schemeClr val="bg1"/>
              </a:solidFill>
              <a:latin typeface="Book Antiqua" pitchFamily="18" charset="0"/>
            </a:endParaRPr>
          </a:p>
        </p:txBody>
      </p:sp>
      <p:sp>
        <p:nvSpPr>
          <p:cNvPr id="28679" name="textruta 3"/>
          <p:cNvSpPr txBox="1">
            <a:spLocks noChangeArrowheads="1"/>
          </p:cNvSpPr>
          <p:nvPr/>
        </p:nvSpPr>
        <p:spPr bwMode="auto">
          <a:xfrm>
            <a:off x="-192088" y="333375"/>
            <a:ext cx="9369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bg1"/>
                </a:solidFill>
                <a:latin typeface="Comic Sans MS" pitchFamily="66" charset="0"/>
              </a:rPr>
              <a:t>Avgiftens storlek</a:t>
            </a:r>
          </a:p>
        </p:txBody>
      </p:sp>
      <p:sp>
        <p:nvSpPr>
          <p:cNvPr id="9" name="textruta 8"/>
          <p:cNvSpPr txBox="1"/>
          <p:nvPr/>
        </p:nvSpPr>
        <p:spPr>
          <a:xfrm>
            <a:off x="3862555" y="1319358"/>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33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3687736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body" sz="half" idx="1"/>
          </p:nvPr>
        </p:nvSpPr>
        <p:spPr>
          <a:xfrm>
            <a:off x="457200" y="2636838"/>
            <a:ext cx="4038600" cy="3382962"/>
          </a:xfrm>
        </p:spPr>
        <p:txBody>
          <a:bodyPr/>
          <a:lstStyle/>
          <a:p>
            <a:pPr eaLnBrk="1" hangingPunct="1">
              <a:lnSpc>
                <a:spcPct val="90000"/>
              </a:lnSpc>
              <a:buFontTx/>
              <a:buNone/>
              <a:defRPr/>
            </a:pPr>
            <a:r>
              <a:rPr lang="sv-SE" sz="1400" b="1" dirty="0" smtClean="0"/>
              <a:t>     </a:t>
            </a:r>
          </a:p>
          <a:p>
            <a:pPr eaLnBrk="1" hangingPunct="1">
              <a:lnSpc>
                <a:spcPct val="90000"/>
              </a:lnSpc>
              <a:buFontTx/>
              <a:buNone/>
              <a:defRPr/>
            </a:pPr>
            <a:r>
              <a:rPr lang="sv-SE" sz="1400" b="1" dirty="0" smtClean="0"/>
              <a:t> </a:t>
            </a:r>
          </a:p>
        </p:txBody>
      </p:sp>
      <p:sp>
        <p:nvSpPr>
          <p:cNvPr id="2" name="Platshållare för innehåll 1"/>
          <p:cNvSpPr>
            <a:spLocks noGrp="1"/>
          </p:cNvSpPr>
          <p:nvPr>
            <p:ph sz="half" idx="2"/>
          </p:nvPr>
        </p:nvSpPr>
        <p:spPr/>
        <p:txBody>
          <a:bodyPr/>
          <a:lstStyle/>
          <a:p>
            <a:pPr>
              <a:defRPr/>
            </a:pPr>
            <a:endParaRPr lang="sv-SE"/>
          </a:p>
        </p:txBody>
      </p:sp>
      <p:pic>
        <p:nvPicPr>
          <p:cNvPr id="6146" name="Picture 2" descr="C:\Users\Användaren\Documents\Projekt\Projetansökningar HaV\PP Fiskevårdsområdesbildande\Bilder PP kontrollavgift\Allgunnen 2013 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1600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txBox="1">
            <a:spLocks noChangeArrowheads="1"/>
          </p:cNvSpPr>
          <p:nvPr/>
        </p:nvSpPr>
        <p:spPr>
          <a:xfrm>
            <a:off x="609600" y="444500"/>
            <a:ext cx="8229600" cy="13843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sv-SE" sz="4000" smtClean="0"/>
              <a:t/>
            </a:r>
            <a:br>
              <a:rPr lang="sv-SE" sz="4000" smtClean="0"/>
            </a:br>
            <a:r>
              <a:rPr lang="sv-SE" sz="4000" smtClean="0"/>
              <a:t/>
            </a:r>
            <a:br>
              <a:rPr lang="sv-SE" sz="4000" smtClean="0"/>
            </a:br>
            <a:r>
              <a:rPr lang="sv-SE" sz="4000" smtClean="0"/>
              <a:t/>
            </a:r>
            <a:br>
              <a:rPr lang="sv-SE" sz="4000" smtClean="0"/>
            </a:br>
            <a:r>
              <a:rPr lang="sv-SE" sz="4000" b="1" smtClean="0"/>
              <a:t/>
            </a:r>
            <a:br>
              <a:rPr lang="sv-SE" sz="4000" b="1" smtClean="0"/>
            </a:br>
            <a:endParaRPr lang="sv-SE" sz="4000" b="1" dirty="0" smtClean="0"/>
          </a:p>
        </p:txBody>
      </p:sp>
      <p:sp>
        <p:nvSpPr>
          <p:cNvPr id="12" name="textruta 3"/>
          <p:cNvSpPr txBox="1">
            <a:spLocks noChangeArrowheads="1"/>
          </p:cNvSpPr>
          <p:nvPr/>
        </p:nvSpPr>
        <p:spPr bwMode="auto">
          <a:xfrm>
            <a:off x="1763688" y="152110"/>
            <a:ext cx="45195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bg1"/>
                </a:solidFill>
                <a:latin typeface="Comic Sans MS" pitchFamily="66" charset="0"/>
              </a:rPr>
              <a:t>Betalningsuppmaning</a:t>
            </a:r>
          </a:p>
        </p:txBody>
      </p:sp>
      <p:sp>
        <p:nvSpPr>
          <p:cNvPr id="14" name="textruta 13"/>
          <p:cNvSpPr txBox="1"/>
          <p:nvPr/>
        </p:nvSpPr>
        <p:spPr>
          <a:xfrm>
            <a:off x="12367" y="2204864"/>
            <a:ext cx="7593012" cy="4401205"/>
          </a:xfrm>
          <a:prstGeom prst="rect">
            <a:avLst/>
          </a:prstGeom>
          <a:solidFill>
            <a:srgbClr val="4584D3">
              <a:alpha val="2509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just"/>
            <a:r>
              <a:rPr lang="sv-SE" sz="2000" b="1" dirty="0" smtClean="0">
                <a:solidFill>
                  <a:schemeClr val="bg1"/>
                </a:solidFill>
                <a:latin typeface="Comic Sans MS" panose="030F0702030302020204" pitchFamily="66" charset="0"/>
              </a:rPr>
              <a:t>Anser </a:t>
            </a:r>
            <a:r>
              <a:rPr lang="sv-SE" sz="2000" b="1" dirty="0">
                <a:solidFill>
                  <a:schemeClr val="bg1"/>
                </a:solidFill>
                <a:latin typeface="Comic Sans MS" panose="030F0702030302020204" pitchFamily="66" charset="0"/>
              </a:rPr>
              <a:t>en fiskevårdsområdesförening att en kontrollavgift ska tas ut, ska föreningen överlämna en betalningsuppmaning till den fiskande</a:t>
            </a:r>
            <a:r>
              <a:rPr lang="sv-SE" sz="2000" b="1" dirty="0" smtClean="0">
                <a:solidFill>
                  <a:schemeClr val="bg1"/>
                </a:solidFill>
                <a:latin typeface="Comic Sans MS" panose="030F0702030302020204" pitchFamily="66" charset="0"/>
              </a:rPr>
              <a:t>.</a:t>
            </a:r>
          </a:p>
          <a:p>
            <a:pPr algn="just"/>
            <a:endParaRPr lang="sv-SE" sz="1000" b="1" dirty="0">
              <a:solidFill>
                <a:schemeClr val="bg1"/>
              </a:solidFill>
              <a:latin typeface="Comic Sans MS" panose="030F0702030302020204" pitchFamily="66" charset="0"/>
            </a:endParaRPr>
          </a:p>
          <a:p>
            <a:pPr algn="just"/>
            <a:r>
              <a:rPr lang="sv-SE" sz="2000" b="1" dirty="0">
                <a:solidFill>
                  <a:schemeClr val="bg1"/>
                </a:solidFill>
                <a:latin typeface="Comic Sans MS" panose="030F0702030302020204" pitchFamily="66" charset="0"/>
              </a:rPr>
              <a:t>Om kontrollavgiften inte betalas inom den tid som angetts i uppmaningen, ska fiskevårdsområdesföreningen påminna den fiskande om betalningsansvaret innan föreningen får vidta åtgärder för att inkassera avgiften enligt inkassolagen (1974:182). Påminnelse ska innehålla uppgift om när avgiften senast ska betalas</a:t>
            </a:r>
            <a:r>
              <a:rPr lang="sv-SE" sz="2000" b="1" dirty="0" smtClean="0">
                <a:solidFill>
                  <a:schemeClr val="bg1"/>
                </a:solidFill>
                <a:latin typeface="Comic Sans MS" panose="030F0702030302020204" pitchFamily="66" charset="0"/>
              </a:rPr>
              <a:t>.</a:t>
            </a:r>
          </a:p>
          <a:p>
            <a:pPr algn="just"/>
            <a:endParaRPr lang="sv-SE" sz="1000" b="1" dirty="0">
              <a:solidFill>
                <a:schemeClr val="bg1"/>
              </a:solidFill>
              <a:latin typeface="Comic Sans MS" panose="030F0702030302020204" pitchFamily="66" charset="0"/>
            </a:endParaRPr>
          </a:p>
          <a:p>
            <a:pPr algn="just"/>
            <a:r>
              <a:rPr lang="sv-SE" sz="2000" i="1" dirty="0">
                <a:solidFill>
                  <a:schemeClr val="bg1"/>
                </a:solidFill>
                <a:latin typeface="Comic Sans MS" panose="030F0702030302020204" pitchFamily="66" charset="0"/>
              </a:rPr>
              <a:t>Här gäller samma regler som vid annan fakturering. Faktura (betalningsuppmaning) följs av påminnelse och därefter indrivning. För indrivning kan föreningen överlämna ärendet till Kronofogden eller annat inkassoföretag</a:t>
            </a:r>
            <a:r>
              <a:rPr lang="sv-SE" sz="2000" i="1" dirty="0" smtClean="0">
                <a:solidFill>
                  <a:schemeClr val="bg1"/>
                </a:solidFill>
                <a:latin typeface="Comic Sans MS" panose="030F0702030302020204" pitchFamily="66" charset="0"/>
              </a:rPr>
              <a:t>.</a:t>
            </a:r>
            <a:endParaRPr lang="sv-SE" sz="2000" dirty="0">
              <a:solidFill>
                <a:schemeClr val="bg1"/>
              </a:solidFill>
              <a:latin typeface="Comic Sans MS" pitchFamily="66" charset="0"/>
            </a:endParaRPr>
          </a:p>
        </p:txBody>
      </p:sp>
      <p:sp>
        <p:nvSpPr>
          <p:cNvPr id="10" name="textruta 9"/>
          <p:cNvSpPr txBox="1"/>
          <p:nvPr/>
        </p:nvSpPr>
        <p:spPr>
          <a:xfrm>
            <a:off x="3494883" y="1057748"/>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34 §</a:t>
            </a:r>
            <a:endParaRPr lang="sv-SE" sz="2800" b="1" dirty="0">
              <a:latin typeface="Comic Sans MS" panose="030F0702030302020204" pitchFamily="66" charset="0"/>
            </a:endParaRPr>
          </a:p>
        </p:txBody>
      </p:sp>
      <p:graphicFrame>
        <p:nvGraphicFramePr>
          <p:cNvPr id="3" name="Objekt 2"/>
          <p:cNvGraphicFramePr>
            <a:graphicFrameLocks noChangeAspect="1"/>
          </p:cNvGraphicFramePr>
          <p:nvPr>
            <p:extLst>
              <p:ext uri="{D42A27DB-BD31-4B8C-83A1-F6EECF244321}">
                <p14:modId xmlns:p14="http://schemas.microsoft.com/office/powerpoint/2010/main" val="557744685"/>
              </p:ext>
            </p:extLst>
          </p:nvPr>
        </p:nvGraphicFramePr>
        <p:xfrm>
          <a:off x="6660232" y="94259"/>
          <a:ext cx="2483768" cy="1752942"/>
        </p:xfrm>
        <a:graphic>
          <a:graphicData uri="http://schemas.openxmlformats.org/presentationml/2006/ole">
            <mc:AlternateContent xmlns:mc="http://schemas.openxmlformats.org/markup-compatibility/2006">
              <mc:Choice xmlns:v="urn:schemas-microsoft-com:vml" Requires="v">
                <p:oleObj spid="_x0000_s6184" name="Acrobat Document" r:id="rId4" imgW="5667139" imgH="4000416" progId="AcroExch.Document.7">
                  <p:embed/>
                </p:oleObj>
              </mc:Choice>
              <mc:Fallback>
                <p:oleObj name="Acrobat Document" r:id="rId4" imgW="5667139" imgH="4000416" progId="AcroExch.Document.7">
                  <p:embed/>
                  <p:pic>
                    <p:nvPicPr>
                      <p:cNvPr id="0" name="Objek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94259"/>
                        <a:ext cx="2483768" cy="175294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36704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normAutofit fontScale="90000"/>
          </a:bodyPr>
          <a:lstStyle/>
          <a:p>
            <a:pPr eaLnBrk="1" hangingPunct="1">
              <a:defRPr/>
            </a:pPr>
            <a:r>
              <a:rPr lang="sv-SE" sz="4000" dirty="0" smtClean="0"/>
              <a:t/>
            </a:r>
            <a:br>
              <a:rPr lang="sv-SE" sz="4000" dirty="0" smtClean="0"/>
            </a:br>
            <a:r>
              <a:rPr lang="sv-SE" sz="4000" dirty="0" smtClean="0"/>
              <a:t/>
            </a:r>
            <a:br>
              <a:rPr lang="sv-SE" sz="4000" dirty="0" smtClean="0"/>
            </a:br>
            <a:r>
              <a:rPr lang="sv-SE" sz="4000" dirty="0" smtClean="0"/>
              <a:t/>
            </a:r>
            <a:br>
              <a:rPr lang="sv-SE" sz="4000" dirty="0" smtClean="0"/>
            </a:br>
            <a:r>
              <a:rPr lang="sv-SE" sz="4000" b="1" dirty="0" smtClean="0"/>
              <a:t/>
            </a:r>
            <a:br>
              <a:rPr lang="sv-SE" sz="4000" b="1" dirty="0" smtClean="0"/>
            </a:br>
            <a:endParaRPr lang="sv-SE" sz="4000" b="1" dirty="0" smtClean="0"/>
          </a:p>
        </p:txBody>
      </p:sp>
      <p:sp>
        <p:nvSpPr>
          <p:cNvPr id="81925" name="Rectangle 5"/>
          <p:cNvSpPr>
            <a:spLocks noGrp="1" noChangeArrowheads="1"/>
          </p:cNvSpPr>
          <p:nvPr>
            <p:ph type="body" sz="half" idx="1"/>
          </p:nvPr>
        </p:nvSpPr>
        <p:spPr>
          <a:xfrm>
            <a:off x="457200" y="2636838"/>
            <a:ext cx="4038600" cy="3382962"/>
          </a:xfrm>
        </p:spPr>
        <p:txBody>
          <a:bodyPr/>
          <a:lstStyle/>
          <a:p>
            <a:pPr eaLnBrk="1" hangingPunct="1">
              <a:lnSpc>
                <a:spcPct val="90000"/>
              </a:lnSpc>
              <a:buFontTx/>
              <a:buNone/>
              <a:defRPr/>
            </a:pPr>
            <a:r>
              <a:rPr lang="sv-SE" sz="1400" b="1" dirty="0" smtClean="0"/>
              <a:t>     </a:t>
            </a:r>
          </a:p>
          <a:p>
            <a:pPr eaLnBrk="1" hangingPunct="1">
              <a:lnSpc>
                <a:spcPct val="90000"/>
              </a:lnSpc>
              <a:buFontTx/>
              <a:buNone/>
              <a:defRPr/>
            </a:pPr>
            <a:r>
              <a:rPr lang="sv-SE" sz="1400" b="1" dirty="0" smtClean="0"/>
              <a:t> </a:t>
            </a:r>
          </a:p>
        </p:txBody>
      </p:sp>
      <p:sp>
        <p:nvSpPr>
          <p:cNvPr id="2" name="Platshållare för innehåll 1"/>
          <p:cNvSpPr>
            <a:spLocks noGrp="1"/>
          </p:cNvSpPr>
          <p:nvPr>
            <p:ph sz="half" idx="2"/>
          </p:nvPr>
        </p:nvSpPr>
        <p:spPr/>
        <p:txBody>
          <a:bodyPr/>
          <a:lstStyle/>
          <a:p>
            <a:pPr>
              <a:defRPr/>
            </a:pPr>
            <a:endParaRPr lang="sv-SE" dirty="0"/>
          </a:p>
        </p:txBody>
      </p:sp>
      <p:pic>
        <p:nvPicPr>
          <p:cNvPr id="8194" name="Picture 2" descr="C:\Users\Användaren\Documents\Projekt\Projetansökningar HaV\PP Fiskevårdsområdesbildande\Bilder PP kontrollavgift\Högvadsån 2011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3"/>
          <p:cNvSpPr txBox="1">
            <a:spLocks noChangeArrowheads="1"/>
          </p:cNvSpPr>
          <p:nvPr/>
        </p:nvSpPr>
        <p:spPr bwMode="auto">
          <a:xfrm>
            <a:off x="5043737" y="188639"/>
            <a:ext cx="41764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accent1"/>
                </a:solidFill>
                <a:latin typeface="Comic Sans MS" pitchFamily="66" charset="0"/>
              </a:rPr>
              <a:t>Preskriptionstid</a:t>
            </a:r>
          </a:p>
        </p:txBody>
      </p:sp>
      <p:sp>
        <p:nvSpPr>
          <p:cNvPr id="11" name="textruta 10"/>
          <p:cNvSpPr txBox="1"/>
          <p:nvPr/>
        </p:nvSpPr>
        <p:spPr>
          <a:xfrm>
            <a:off x="539552" y="2780928"/>
            <a:ext cx="8208912" cy="2400657"/>
          </a:xfrm>
          <a:prstGeom prst="rect">
            <a:avLst/>
          </a:prstGeom>
          <a:solidFill>
            <a:srgbClr val="7F7F7F">
              <a:alpha val="1882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sv-SE" sz="2000" b="1" dirty="0" smtClean="0">
                <a:solidFill>
                  <a:schemeClr val="bg1"/>
                </a:solidFill>
                <a:latin typeface="Comic Sans MS" panose="030F0702030302020204" pitchFamily="66" charset="0"/>
              </a:rPr>
              <a:t>Talan </a:t>
            </a:r>
            <a:r>
              <a:rPr lang="sv-SE" sz="2000" b="1" dirty="0">
                <a:solidFill>
                  <a:schemeClr val="bg1"/>
                </a:solidFill>
                <a:latin typeface="Comic Sans MS" panose="030F0702030302020204" pitchFamily="66" charset="0"/>
              </a:rPr>
              <a:t>om att få ut kontrollavgift får inte väckas senare än två år från den dag då det fiske som föranledde kontrollavgiften skedde</a:t>
            </a:r>
            <a:r>
              <a:rPr lang="sv-SE" sz="2000" b="1" dirty="0" smtClean="0">
                <a:solidFill>
                  <a:schemeClr val="bg1"/>
                </a:solidFill>
                <a:latin typeface="Comic Sans MS" panose="030F0702030302020204" pitchFamily="66" charset="0"/>
              </a:rPr>
              <a:t>.</a:t>
            </a:r>
          </a:p>
          <a:p>
            <a:endParaRPr lang="sv-SE" sz="1000" b="1" dirty="0">
              <a:solidFill>
                <a:schemeClr val="bg1"/>
              </a:solidFill>
              <a:latin typeface="Comic Sans MS" panose="030F0702030302020204" pitchFamily="66" charset="0"/>
            </a:endParaRPr>
          </a:p>
          <a:p>
            <a:r>
              <a:rPr lang="sv-SE" sz="2000" b="1" dirty="0">
                <a:solidFill>
                  <a:schemeClr val="bg1"/>
                </a:solidFill>
                <a:latin typeface="Comic Sans MS" panose="030F0702030302020204" pitchFamily="66" charset="0"/>
              </a:rPr>
              <a:t>Talan ska väckas vid tingsrätten i den ort där fisket ägde rum.</a:t>
            </a:r>
          </a:p>
          <a:p>
            <a:endParaRPr lang="sv-SE" sz="1000" i="1" dirty="0" smtClean="0">
              <a:solidFill>
                <a:schemeClr val="bg1"/>
              </a:solidFill>
              <a:latin typeface="Comic Sans MS" panose="030F0702030302020204" pitchFamily="66" charset="0"/>
            </a:endParaRPr>
          </a:p>
          <a:p>
            <a:endParaRPr lang="sv-SE" sz="1000" i="1" dirty="0" smtClean="0">
              <a:solidFill>
                <a:schemeClr val="bg1"/>
              </a:solidFill>
              <a:latin typeface="Comic Sans MS" panose="030F0702030302020204" pitchFamily="66" charset="0"/>
            </a:endParaRPr>
          </a:p>
          <a:p>
            <a:r>
              <a:rPr lang="sv-SE" sz="2000" i="1" dirty="0" smtClean="0">
                <a:solidFill>
                  <a:schemeClr val="bg1"/>
                </a:solidFill>
                <a:latin typeface="Comic Sans MS" panose="030F0702030302020204" pitchFamily="66" charset="0"/>
              </a:rPr>
              <a:t>Inom </a:t>
            </a:r>
            <a:r>
              <a:rPr lang="sv-SE" sz="2000" i="1" dirty="0">
                <a:solidFill>
                  <a:schemeClr val="bg1"/>
                </a:solidFill>
                <a:latin typeface="Comic Sans MS" panose="030F0702030302020204" pitchFamily="66" charset="0"/>
              </a:rPr>
              <a:t>två år kan föreningen stämma den fiskande för att få ut kontrollavgiften.</a:t>
            </a:r>
            <a:endParaRPr lang="sv-SE" sz="2000" dirty="0">
              <a:solidFill>
                <a:schemeClr val="bg1"/>
              </a:solidFill>
              <a:latin typeface="Comic Sans MS" pitchFamily="66" charset="0"/>
            </a:endParaRPr>
          </a:p>
        </p:txBody>
      </p:sp>
      <p:sp>
        <p:nvSpPr>
          <p:cNvPr id="12" name="textruta 11"/>
          <p:cNvSpPr txBox="1"/>
          <p:nvPr/>
        </p:nvSpPr>
        <p:spPr>
          <a:xfrm>
            <a:off x="6300192" y="1076405"/>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35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3861721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Grp="1" noChangeArrowheads="1"/>
          </p:cNvSpPr>
          <p:nvPr>
            <p:ph type="body" sz="half" idx="1"/>
          </p:nvPr>
        </p:nvSpPr>
        <p:spPr>
          <a:xfrm>
            <a:off x="457200" y="2636838"/>
            <a:ext cx="4038600" cy="3382962"/>
          </a:xfrm>
        </p:spPr>
        <p:txBody>
          <a:bodyPr/>
          <a:lstStyle/>
          <a:p>
            <a:pPr eaLnBrk="1" hangingPunct="1">
              <a:lnSpc>
                <a:spcPct val="90000"/>
              </a:lnSpc>
              <a:buFontTx/>
              <a:buNone/>
              <a:defRPr/>
            </a:pPr>
            <a:r>
              <a:rPr lang="sv-SE" sz="1400" b="1" dirty="0" smtClean="0"/>
              <a:t>     </a:t>
            </a:r>
          </a:p>
          <a:p>
            <a:pPr eaLnBrk="1" hangingPunct="1">
              <a:lnSpc>
                <a:spcPct val="90000"/>
              </a:lnSpc>
              <a:buFontTx/>
              <a:buNone/>
              <a:defRPr/>
            </a:pPr>
            <a:r>
              <a:rPr lang="sv-SE" sz="1400" b="1" dirty="0" smtClean="0"/>
              <a:t> </a:t>
            </a:r>
          </a:p>
        </p:txBody>
      </p:sp>
      <p:sp>
        <p:nvSpPr>
          <p:cNvPr id="2" name="Platshållare för innehåll 1"/>
          <p:cNvSpPr>
            <a:spLocks noGrp="1"/>
          </p:cNvSpPr>
          <p:nvPr>
            <p:ph sz="half" idx="2"/>
          </p:nvPr>
        </p:nvSpPr>
        <p:spPr/>
        <p:txBody>
          <a:bodyPr/>
          <a:lstStyle/>
          <a:p>
            <a:pPr>
              <a:defRPr/>
            </a:pPr>
            <a:endParaRPr lang="sv-SE"/>
          </a:p>
        </p:txBody>
      </p:sp>
      <p:sp>
        <p:nvSpPr>
          <p:cNvPr id="11" name="Rectangle 4"/>
          <p:cNvSpPr txBox="1">
            <a:spLocks noChangeArrowheads="1"/>
          </p:cNvSpPr>
          <p:nvPr/>
        </p:nvSpPr>
        <p:spPr>
          <a:xfrm>
            <a:off x="609600" y="444500"/>
            <a:ext cx="8229600" cy="13843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sv-SE" sz="4000" smtClean="0"/>
              <a:t/>
            </a:r>
            <a:br>
              <a:rPr lang="sv-SE" sz="4000" smtClean="0"/>
            </a:br>
            <a:r>
              <a:rPr lang="sv-SE" sz="4000" smtClean="0"/>
              <a:t/>
            </a:r>
            <a:br>
              <a:rPr lang="sv-SE" sz="4000" smtClean="0"/>
            </a:br>
            <a:r>
              <a:rPr lang="sv-SE" sz="4000" smtClean="0"/>
              <a:t/>
            </a:r>
            <a:br>
              <a:rPr lang="sv-SE" sz="4000" smtClean="0"/>
            </a:br>
            <a:r>
              <a:rPr lang="sv-SE" sz="4000" b="1" smtClean="0"/>
              <a:t/>
            </a:r>
            <a:br>
              <a:rPr lang="sv-SE" sz="4000" b="1" smtClean="0"/>
            </a:br>
            <a:endParaRPr lang="sv-SE" sz="4000" b="1" dirty="0" smtClean="0"/>
          </a:p>
        </p:txBody>
      </p:sp>
      <p:pic>
        <p:nvPicPr>
          <p:cNvPr id="7170" name="Picture 2" descr="C:\Users\Användaren\Documents\Projekt\Projetansökningar HaV\PP Fiskevårdsområdesbildande\Bilder PP kontrollavgift\Allmän fiskebil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0" y="-1"/>
            <a:ext cx="917938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3"/>
          <p:cNvSpPr txBox="1">
            <a:spLocks noChangeArrowheads="1"/>
          </p:cNvSpPr>
          <p:nvPr/>
        </p:nvSpPr>
        <p:spPr bwMode="auto">
          <a:xfrm>
            <a:off x="2312203" y="35171"/>
            <a:ext cx="4519593" cy="584775"/>
          </a:xfrm>
          <a:prstGeom prst="rect">
            <a:avLst/>
          </a:prstGeom>
          <a:solidFill>
            <a:srgbClr val="DAE6F6">
              <a:alpha val="8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latin typeface="Comic Sans MS" pitchFamily="66" charset="0"/>
              </a:rPr>
              <a:t>Betalningsuppmaning</a:t>
            </a:r>
          </a:p>
        </p:txBody>
      </p:sp>
      <p:sp>
        <p:nvSpPr>
          <p:cNvPr id="18" name="textruta 17"/>
          <p:cNvSpPr txBox="1"/>
          <p:nvPr/>
        </p:nvSpPr>
        <p:spPr>
          <a:xfrm>
            <a:off x="107504" y="2348880"/>
            <a:ext cx="8085685" cy="646331"/>
          </a:xfrm>
          <a:prstGeom prst="rect">
            <a:avLst/>
          </a:prstGeom>
          <a:solidFill>
            <a:srgbClr val="A6A6A6">
              <a:alpha val="3882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sv-SE" b="1" dirty="0" smtClean="0">
                <a:solidFill>
                  <a:schemeClr val="bg1"/>
                </a:solidFill>
                <a:latin typeface="Comic Sans MS" pitchFamily="66" charset="0"/>
              </a:rPr>
              <a:t>Kontrollavgift </a:t>
            </a:r>
            <a:r>
              <a:rPr lang="sv-SE" b="1" dirty="0">
                <a:solidFill>
                  <a:schemeClr val="bg1"/>
                </a:solidFill>
                <a:latin typeface="Comic Sans MS" pitchFamily="66" charset="0"/>
              </a:rPr>
              <a:t>ska inte tas ut om det är uppenbart </a:t>
            </a:r>
            <a:r>
              <a:rPr lang="sv-SE" b="1" dirty="0" smtClean="0">
                <a:solidFill>
                  <a:schemeClr val="bg1"/>
                </a:solidFill>
                <a:latin typeface="Comic Sans MS" pitchFamily="66" charset="0"/>
              </a:rPr>
              <a:t>oskäligt. </a:t>
            </a:r>
            <a:r>
              <a:rPr lang="sv-SE" b="1" dirty="0">
                <a:solidFill>
                  <a:schemeClr val="bg1"/>
                </a:solidFill>
                <a:latin typeface="Comic Sans MS" pitchFamily="66" charset="0"/>
              </a:rPr>
              <a:t>Vid </a:t>
            </a:r>
            <a:r>
              <a:rPr lang="sv-SE" b="1" dirty="0" smtClean="0">
                <a:solidFill>
                  <a:schemeClr val="bg1"/>
                </a:solidFill>
                <a:latin typeface="Comic Sans MS" pitchFamily="66" charset="0"/>
              </a:rPr>
              <a:t>denna bedömning </a:t>
            </a:r>
            <a:r>
              <a:rPr lang="sv-SE" b="1" dirty="0">
                <a:solidFill>
                  <a:schemeClr val="bg1"/>
                </a:solidFill>
                <a:latin typeface="Comic Sans MS" pitchFamily="66" charset="0"/>
              </a:rPr>
              <a:t>ska det särskilt beaktas om överträdelsen </a:t>
            </a:r>
            <a:r>
              <a:rPr lang="sv-SE" b="1" dirty="0" smtClean="0">
                <a:solidFill>
                  <a:schemeClr val="bg1"/>
                </a:solidFill>
                <a:latin typeface="Comic Sans MS" pitchFamily="66" charset="0"/>
              </a:rPr>
              <a:t>har :</a:t>
            </a:r>
            <a:endParaRPr lang="sv-SE" b="1" dirty="0">
              <a:solidFill>
                <a:schemeClr val="bg1"/>
              </a:solidFill>
              <a:latin typeface="Book Antiqua" pitchFamily="18" charset="0"/>
            </a:endParaRPr>
          </a:p>
        </p:txBody>
      </p:sp>
      <p:sp>
        <p:nvSpPr>
          <p:cNvPr id="3" name="textruta 2"/>
          <p:cNvSpPr txBox="1"/>
          <p:nvPr/>
        </p:nvSpPr>
        <p:spPr>
          <a:xfrm>
            <a:off x="-17900" y="3029846"/>
            <a:ext cx="4932040" cy="36009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sv-SE" sz="1000" b="1" dirty="0">
              <a:solidFill>
                <a:schemeClr val="bg1"/>
              </a:solidFill>
              <a:latin typeface="Comic Sans MS" pitchFamily="66" charset="0"/>
            </a:endParaRPr>
          </a:p>
          <a:p>
            <a:pPr marL="342900" indent="-342900">
              <a:buAutoNum type="arabicPeriod"/>
            </a:pPr>
            <a:r>
              <a:rPr lang="sv-SE" b="1" dirty="0">
                <a:solidFill>
                  <a:schemeClr val="bg1"/>
                </a:solidFill>
                <a:latin typeface="Comic Sans MS" pitchFamily="66" charset="0"/>
              </a:rPr>
              <a:t>berott på sjukdom som gjort att den fiskande inte förmått att på egenhand fullgöra sina skyldigheter och inte heller förmått att ge någon annan </a:t>
            </a:r>
            <a:r>
              <a:rPr lang="sv-SE" b="1" dirty="0" smtClean="0">
                <a:solidFill>
                  <a:schemeClr val="bg1"/>
                </a:solidFill>
                <a:latin typeface="Comic Sans MS" pitchFamily="66" charset="0"/>
              </a:rPr>
              <a:t>i uppdrag </a:t>
            </a:r>
            <a:r>
              <a:rPr lang="sv-SE" b="1" dirty="0">
                <a:solidFill>
                  <a:schemeClr val="bg1"/>
                </a:solidFill>
                <a:latin typeface="Comic Sans MS" pitchFamily="66" charset="0"/>
              </a:rPr>
              <a:t>att göra det,</a:t>
            </a:r>
          </a:p>
          <a:p>
            <a:endParaRPr lang="sv-SE" sz="1000" b="1" dirty="0">
              <a:solidFill>
                <a:schemeClr val="bg1"/>
              </a:solidFill>
              <a:latin typeface="Comic Sans MS" pitchFamily="66" charset="0"/>
            </a:endParaRPr>
          </a:p>
          <a:p>
            <a:r>
              <a:rPr lang="sv-SE" b="1" dirty="0">
                <a:solidFill>
                  <a:schemeClr val="bg1"/>
                </a:solidFill>
                <a:latin typeface="Comic Sans MS" pitchFamily="66" charset="0"/>
              </a:rPr>
              <a:t>2. berott på att den fiskande på grund av </a:t>
            </a:r>
            <a:r>
              <a:rPr lang="sv-SE" b="1" dirty="0" smtClean="0">
                <a:solidFill>
                  <a:schemeClr val="bg1"/>
                </a:solidFill>
                <a:latin typeface="Comic Sans MS" pitchFamily="66" charset="0"/>
              </a:rPr>
              <a:t>  </a:t>
            </a:r>
          </a:p>
          <a:p>
            <a:r>
              <a:rPr lang="sv-SE" b="1" dirty="0">
                <a:solidFill>
                  <a:schemeClr val="bg1"/>
                </a:solidFill>
                <a:latin typeface="Comic Sans MS" pitchFamily="66" charset="0"/>
              </a:rPr>
              <a:t> </a:t>
            </a:r>
            <a:r>
              <a:rPr lang="sv-SE" b="1" dirty="0" smtClean="0">
                <a:solidFill>
                  <a:schemeClr val="bg1"/>
                </a:solidFill>
                <a:latin typeface="Comic Sans MS" pitchFamily="66" charset="0"/>
              </a:rPr>
              <a:t>  ålder </a:t>
            </a:r>
            <a:r>
              <a:rPr lang="sv-SE" b="1" dirty="0">
                <a:solidFill>
                  <a:schemeClr val="bg1"/>
                </a:solidFill>
                <a:latin typeface="Comic Sans MS" pitchFamily="66" charset="0"/>
              </a:rPr>
              <a:t>eller bristande </a:t>
            </a:r>
            <a:r>
              <a:rPr lang="sv-SE" b="1" dirty="0" smtClean="0">
                <a:solidFill>
                  <a:schemeClr val="bg1"/>
                </a:solidFill>
                <a:latin typeface="Comic Sans MS" pitchFamily="66" charset="0"/>
              </a:rPr>
              <a:t>mognad </a:t>
            </a:r>
            <a:r>
              <a:rPr lang="sv-SE" b="1" dirty="0">
                <a:solidFill>
                  <a:schemeClr val="bg1"/>
                </a:solidFill>
                <a:latin typeface="Comic Sans MS" pitchFamily="66" charset="0"/>
              </a:rPr>
              <a:t>inte </a:t>
            </a:r>
            <a:r>
              <a:rPr lang="sv-SE" b="1" dirty="0" smtClean="0">
                <a:solidFill>
                  <a:schemeClr val="bg1"/>
                </a:solidFill>
                <a:latin typeface="Comic Sans MS" pitchFamily="66" charset="0"/>
              </a:rPr>
              <a:t>   </a:t>
            </a:r>
          </a:p>
          <a:p>
            <a:r>
              <a:rPr lang="sv-SE" b="1" dirty="0">
                <a:solidFill>
                  <a:schemeClr val="bg1"/>
                </a:solidFill>
                <a:latin typeface="Comic Sans MS" pitchFamily="66" charset="0"/>
              </a:rPr>
              <a:t> </a:t>
            </a:r>
            <a:r>
              <a:rPr lang="sv-SE" b="1" dirty="0" smtClean="0">
                <a:solidFill>
                  <a:schemeClr val="bg1"/>
                </a:solidFill>
                <a:latin typeface="Comic Sans MS" pitchFamily="66" charset="0"/>
              </a:rPr>
              <a:t>  kunnat </a:t>
            </a:r>
            <a:r>
              <a:rPr lang="sv-SE" b="1" dirty="0">
                <a:solidFill>
                  <a:schemeClr val="bg1"/>
                </a:solidFill>
                <a:latin typeface="Comic Sans MS" pitchFamily="66" charset="0"/>
              </a:rPr>
              <a:t>tillgodogöra sig informationen </a:t>
            </a:r>
            <a:endParaRPr lang="sv-SE" b="1" dirty="0" smtClean="0">
              <a:solidFill>
                <a:schemeClr val="bg1"/>
              </a:solidFill>
              <a:latin typeface="Comic Sans MS" pitchFamily="66" charset="0"/>
            </a:endParaRPr>
          </a:p>
          <a:p>
            <a:r>
              <a:rPr lang="sv-SE" b="1" dirty="0">
                <a:solidFill>
                  <a:schemeClr val="bg1"/>
                </a:solidFill>
                <a:latin typeface="Comic Sans MS" pitchFamily="66" charset="0"/>
              </a:rPr>
              <a:t> </a:t>
            </a:r>
            <a:r>
              <a:rPr lang="sv-SE" b="1" dirty="0" smtClean="0">
                <a:solidFill>
                  <a:schemeClr val="bg1"/>
                </a:solidFill>
                <a:latin typeface="Comic Sans MS" pitchFamily="66" charset="0"/>
              </a:rPr>
              <a:t>  om </a:t>
            </a:r>
            <a:r>
              <a:rPr lang="sv-SE" b="1" dirty="0">
                <a:solidFill>
                  <a:schemeClr val="bg1"/>
                </a:solidFill>
                <a:latin typeface="Comic Sans MS" pitchFamily="66" charset="0"/>
              </a:rPr>
              <a:t>reglerna för </a:t>
            </a:r>
            <a:r>
              <a:rPr lang="sv-SE" b="1" dirty="0" smtClean="0">
                <a:solidFill>
                  <a:schemeClr val="bg1"/>
                </a:solidFill>
                <a:latin typeface="Comic Sans MS" pitchFamily="66" charset="0"/>
              </a:rPr>
              <a:t>fisket</a:t>
            </a:r>
            <a:r>
              <a:rPr lang="sv-SE" b="1" dirty="0">
                <a:solidFill>
                  <a:schemeClr val="bg1"/>
                </a:solidFill>
                <a:latin typeface="Comic Sans MS" pitchFamily="66" charset="0"/>
              </a:rPr>
              <a:t>, eller</a:t>
            </a:r>
          </a:p>
          <a:p>
            <a:endParaRPr lang="sv-SE" sz="1000" b="1" dirty="0">
              <a:solidFill>
                <a:schemeClr val="bg1"/>
              </a:solidFill>
              <a:latin typeface="Comic Sans MS" pitchFamily="66" charset="0"/>
            </a:endParaRPr>
          </a:p>
          <a:p>
            <a:r>
              <a:rPr lang="sv-SE" b="1" dirty="0">
                <a:solidFill>
                  <a:schemeClr val="bg1"/>
                </a:solidFill>
                <a:latin typeface="Comic Sans MS" pitchFamily="66" charset="0"/>
              </a:rPr>
              <a:t>3. orsakats av vilseledande eller </a:t>
            </a:r>
            <a:endParaRPr lang="sv-SE" b="1" dirty="0" smtClean="0">
              <a:solidFill>
                <a:schemeClr val="bg1"/>
              </a:solidFill>
              <a:latin typeface="Comic Sans MS" pitchFamily="66" charset="0"/>
            </a:endParaRPr>
          </a:p>
          <a:p>
            <a:r>
              <a:rPr lang="sv-SE" b="1" dirty="0">
                <a:solidFill>
                  <a:schemeClr val="bg1"/>
                </a:solidFill>
                <a:latin typeface="Comic Sans MS" pitchFamily="66" charset="0"/>
              </a:rPr>
              <a:t> </a:t>
            </a:r>
            <a:r>
              <a:rPr lang="sv-SE" b="1" dirty="0" smtClean="0">
                <a:solidFill>
                  <a:schemeClr val="bg1"/>
                </a:solidFill>
                <a:latin typeface="Comic Sans MS" pitchFamily="66" charset="0"/>
              </a:rPr>
              <a:t>  missvisande </a:t>
            </a:r>
            <a:r>
              <a:rPr lang="sv-SE" b="1" dirty="0">
                <a:solidFill>
                  <a:schemeClr val="bg1"/>
                </a:solidFill>
                <a:latin typeface="Comic Sans MS" pitchFamily="66" charset="0"/>
              </a:rPr>
              <a:t>regler om fisket</a:t>
            </a:r>
            <a:r>
              <a:rPr lang="sv-SE" b="1" dirty="0" smtClean="0">
                <a:solidFill>
                  <a:schemeClr val="bg1"/>
                </a:solidFill>
                <a:latin typeface="Comic Sans MS" pitchFamily="66" charset="0"/>
              </a:rPr>
              <a:t>.</a:t>
            </a:r>
            <a:endParaRPr lang="sv-SE" b="1" dirty="0">
              <a:solidFill>
                <a:schemeClr val="bg1"/>
              </a:solidFill>
              <a:latin typeface="Comic Sans MS" pitchFamily="66" charset="0"/>
            </a:endParaRPr>
          </a:p>
        </p:txBody>
      </p:sp>
      <p:sp>
        <p:nvSpPr>
          <p:cNvPr id="4" name="textruta 3"/>
          <p:cNvSpPr txBox="1"/>
          <p:nvPr/>
        </p:nvSpPr>
        <p:spPr>
          <a:xfrm>
            <a:off x="5042702" y="5373216"/>
            <a:ext cx="4083283" cy="1200329"/>
          </a:xfrm>
          <a:prstGeom prst="rect">
            <a:avLst/>
          </a:prstGeom>
          <a:noFill/>
        </p:spPr>
        <p:txBody>
          <a:bodyPr wrap="square" rtlCol="0">
            <a:spAutoFit/>
          </a:bodyPr>
          <a:lstStyle/>
          <a:p>
            <a:r>
              <a:rPr lang="sv-SE" i="1" dirty="0">
                <a:solidFill>
                  <a:schemeClr val="bg1"/>
                </a:solidFill>
                <a:latin typeface="Comic Sans MS" panose="030F0702030302020204" pitchFamily="66" charset="0"/>
              </a:rPr>
              <a:t>Fisketillsynen och tillämpningen av kontrollavgiften ska ske med sans och måtta och omdöme </a:t>
            </a:r>
            <a:endParaRPr lang="sv-SE" b="1" i="1" dirty="0">
              <a:solidFill>
                <a:schemeClr val="bg1"/>
              </a:solidFill>
              <a:latin typeface="Comic Sans MS" pitchFamily="66" charset="0"/>
            </a:endParaRPr>
          </a:p>
          <a:p>
            <a:endParaRPr lang="sv-SE" dirty="0"/>
          </a:p>
        </p:txBody>
      </p:sp>
      <p:sp>
        <p:nvSpPr>
          <p:cNvPr id="12" name="textruta 11"/>
          <p:cNvSpPr txBox="1"/>
          <p:nvPr/>
        </p:nvSpPr>
        <p:spPr>
          <a:xfrm>
            <a:off x="3834354" y="1076405"/>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36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16264014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pPr eaLnBrk="1" hangingPunct="1">
              <a:defRPr/>
            </a:pPr>
            <a:endParaRPr lang="sv-SE" sz="3200" dirty="0" smtClean="0"/>
          </a:p>
        </p:txBody>
      </p:sp>
      <p:sp>
        <p:nvSpPr>
          <p:cNvPr id="43013" name="Rectangle 5"/>
          <p:cNvSpPr>
            <a:spLocks noGrp="1" noChangeArrowheads="1"/>
          </p:cNvSpPr>
          <p:nvPr>
            <p:ph type="body" sz="half" idx="1"/>
          </p:nvPr>
        </p:nvSpPr>
        <p:spPr/>
        <p:txBody>
          <a:bodyPr/>
          <a:lstStyle/>
          <a:p>
            <a:pPr marL="0" indent="0" eaLnBrk="1" hangingPunct="1">
              <a:lnSpc>
                <a:spcPct val="90000"/>
              </a:lnSpc>
              <a:buFontTx/>
              <a:buNone/>
              <a:defRPr/>
            </a:pPr>
            <a:endParaRPr lang="sv-SE" sz="2000" dirty="0" smtClean="0"/>
          </a:p>
        </p:txBody>
      </p:sp>
      <p:pic>
        <p:nvPicPr>
          <p:cNvPr id="15364" name="Picture 7" descr="DSCF202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ruta 1"/>
          <p:cNvSpPr txBox="1">
            <a:spLocks noChangeArrowheads="1"/>
          </p:cNvSpPr>
          <p:nvPr/>
        </p:nvSpPr>
        <p:spPr bwMode="auto">
          <a:xfrm>
            <a:off x="2627784" y="476250"/>
            <a:ext cx="3744416" cy="584775"/>
          </a:xfrm>
          <a:prstGeom prst="rect">
            <a:avLst/>
          </a:prstGeom>
          <a:solidFill>
            <a:srgbClr val="DCEEA7">
              <a:alpha val="4902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bg1"/>
                </a:solidFill>
                <a:latin typeface="Comic Sans MS" pitchFamily="66" charset="0"/>
              </a:rPr>
              <a:t>Beslag av fångst</a:t>
            </a:r>
            <a:endParaRPr lang="sv-SE" sz="2800" dirty="0">
              <a:solidFill>
                <a:schemeClr val="bg1"/>
              </a:solidFill>
              <a:latin typeface="Comic Sans MS" pitchFamily="66" charset="0"/>
            </a:endParaRPr>
          </a:p>
        </p:txBody>
      </p:sp>
      <p:sp>
        <p:nvSpPr>
          <p:cNvPr id="15366" name="textruta 2"/>
          <p:cNvSpPr txBox="1">
            <a:spLocks noChangeArrowheads="1"/>
          </p:cNvSpPr>
          <p:nvPr/>
        </p:nvSpPr>
        <p:spPr bwMode="auto">
          <a:xfrm>
            <a:off x="1116013" y="1805132"/>
            <a:ext cx="4176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sv-SE"/>
          </a:p>
        </p:txBody>
      </p:sp>
      <p:sp>
        <p:nvSpPr>
          <p:cNvPr id="2" name="textruta 1"/>
          <p:cNvSpPr txBox="1"/>
          <p:nvPr/>
        </p:nvSpPr>
        <p:spPr>
          <a:xfrm>
            <a:off x="179512" y="4395787"/>
            <a:ext cx="8784976" cy="2462213"/>
          </a:xfrm>
          <a:prstGeom prst="rect">
            <a:avLst/>
          </a:prstGeom>
          <a:solidFill>
            <a:srgbClr val="9DE3AE">
              <a:alpha val="3882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b="1" dirty="0">
                <a:solidFill>
                  <a:schemeClr val="bg1"/>
                </a:solidFill>
                <a:latin typeface="Comic Sans MS" pitchFamily="66" charset="0"/>
              </a:rPr>
              <a:t>Fisk eller vattenlevande blöt- och kräftdjur tillfaller </a:t>
            </a:r>
            <a:r>
              <a:rPr lang="sv-SE" b="1" dirty="0" smtClean="0">
                <a:solidFill>
                  <a:schemeClr val="bg1"/>
                </a:solidFill>
                <a:latin typeface="Comic Sans MS" pitchFamily="66" charset="0"/>
              </a:rPr>
              <a:t>fiskevårdsområdes-föreningen</a:t>
            </a:r>
            <a:r>
              <a:rPr lang="sv-SE" b="1" dirty="0">
                <a:solidFill>
                  <a:schemeClr val="bg1"/>
                </a:solidFill>
                <a:latin typeface="Comic Sans MS" pitchFamily="66" charset="0"/>
              </a:rPr>
              <a:t>, om de har fångats av någon som har rätt att fiska inom fiskevårdsområdet, men som fiskar i strid mot förbud eller villkor som enligt stadgarna eller fiskestämmans beslut gäller för fisket inom </a:t>
            </a:r>
            <a:r>
              <a:rPr lang="sv-SE" b="1" dirty="0" smtClean="0">
                <a:solidFill>
                  <a:schemeClr val="bg1"/>
                </a:solidFill>
                <a:latin typeface="Comic Sans MS" pitchFamily="66" charset="0"/>
              </a:rPr>
              <a:t>området.</a:t>
            </a:r>
          </a:p>
          <a:p>
            <a:pPr algn="just"/>
            <a:endParaRPr lang="sv-SE" sz="1000" b="1" dirty="0">
              <a:solidFill>
                <a:schemeClr val="bg1"/>
              </a:solidFill>
              <a:latin typeface="Comic Sans MS" pitchFamily="66" charset="0"/>
            </a:endParaRPr>
          </a:p>
          <a:p>
            <a:pPr algn="just"/>
            <a:r>
              <a:rPr lang="sv-SE" i="1" dirty="0">
                <a:solidFill>
                  <a:schemeClr val="bg1"/>
                </a:solidFill>
                <a:latin typeface="Comic Sans MS" panose="030F0702030302020204" pitchFamily="66" charset="0"/>
              </a:rPr>
              <a:t>Fisketillsynsman eller fiskerättsägare får beslagta fångsten, men inte redskapen, av den som bryter mot föreningens egna regler. Fångsten tillfaller föreningen. När kontrollavgiften införs bör föreningen besluta om hur beslagtagen fångst ska hanteras (säljas, behållas av tillsynsmannen, </a:t>
            </a:r>
            <a:r>
              <a:rPr lang="sv-SE" i="1" dirty="0" smtClean="0">
                <a:solidFill>
                  <a:schemeClr val="bg1"/>
                </a:solidFill>
                <a:latin typeface="Comic Sans MS" panose="030F0702030302020204" pitchFamily="66" charset="0"/>
              </a:rPr>
              <a:t>etc.). </a:t>
            </a:r>
            <a:endParaRPr lang="sv-SE" b="1" dirty="0">
              <a:solidFill>
                <a:schemeClr val="bg1"/>
              </a:solidFill>
              <a:latin typeface="Comic Sans MS" pitchFamily="66" charset="0"/>
            </a:endParaRPr>
          </a:p>
        </p:txBody>
      </p:sp>
      <p:sp>
        <p:nvSpPr>
          <p:cNvPr id="9" name="textruta 8"/>
          <p:cNvSpPr txBox="1"/>
          <p:nvPr/>
        </p:nvSpPr>
        <p:spPr>
          <a:xfrm>
            <a:off x="3834354" y="1281912"/>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37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2656298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p:txBody>
          <a:bodyPr/>
          <a:lstStyle/>
          <a:p>
            <a:pPr algn="ctr" eaLnBrk="1" hangingPunct="1">
              <a:defRPr/>
            </a:pPr>
            <a:endParaRPr lang="sv-SE" dirty="0" smtClean="0"/>
          </a:p>
        </p:txBody>
      </p:sp>
      <p:sp>
        <p:nvSpPr>
          <p:cNvPr id="69637" name="Rectangle 5"/>
          <p:cNvSpPr>
            <a:spLocks noGrp="1" noChangeArrowheads="1"/>
          </p:cNvSpPr>
          <p:nvPr>
            <p:ph type="body" sz="half" idx="1"/>
          </p:nvPr>
        </p:nvSpPr>
        <p:spPr/>
        <p:txBody>
          <a:bodyPr/>
          <a:lstStyle/>
          <a:p>
            <a:pPr eaLnBrk="1" hangingPunct="1">
              <a:defRPr/>
            </a:pPr>
            <a:endParaRPr lang="sv-SE" sz="2800" b="1" dirty="0" smtClean="0"/>
          </a:p>
        </p:txBody>
      </p:sp>
      <p:sp>
        <p:nvSpPr>
          <p:cNvPr id="2" name="Platshållare för innehåll 1"/>
          <p:cNvSpPr>
            <a:spLocks noGrp="1"/>
          </p:cNvSpPr>
          <p:nvPr>
            <p:ph sz="half" idx="2"/>
          </p:nvPr>
        </p:nvSpPr>
        <p:spPr/>
        <p:txBody>
          <a:bodyPr/>
          <a:lstStyle/>
          <a:p>
            <a:pPr>
              <a:defRPr/>
            </a:pPr>
            <a:endParaRPr lang="sv-SE"/>
          </a:p>
        </p:txBody>
      </p:sp>
      <p:sp>
        <p:nvSpPr>
          <p:cNvPr id="9" name="textruta 8"/>
          <p:cNvSpPr txBox="1"/>
          <p:nvPr/>
        </p:nvSpPr>
        <p:spPr>
          <a:xfrm>
            <a:off x="3764467" y="2258691"/>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38 §</a:t>
            </a:r>
            <a:endParaRPr lang="sv-SE" sz="2800" b="1" dirty="0">
              <a:latin typeface="Comic Sans MS" panose="030F0702030302020204" pitchFamily="66" charset="0"/>
            </a:endParaRPr>
          </a:p>
        </p:txBody>
      </p:sp>
      <p:pic>
        <p:nvPicPr>
          <p:cNvPr id="8194" name="Picture 2" descr="C:\Users\Användaren\Documents\Projekt\Projetansökningar HaV\PP Kontrollavgiften\Vänneå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50" y="0"/>
            <a:ext cx="9225818"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2"/>
          <p:cNvSpPr txBox="1">
            <a:spLocks noChangeArrowheads="1"/>
          </p:cNvSpPr>
          <p:nvPr/>
        </p:nvSpPr>
        <p:spPr bwMode="auto">
          <a:xfrm>
            <a:off x="2267744" y="116632"/>
            <a:ext cx="4032250" cy="1077218"/>
          </a:xfrm>
          <a:prstGeom prst="rect">
            <a:avLst/>
          </a:prstGeom>
          <a:solidFill>
            <a:srgbClr val="92D050">
              <a:alpha val="5607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bg1"/>
                </a:solidFill>
                <a:latin typeface="Comic Sans MS" pitchFamily="66" charset="0"/>
              </a:rPr>
              <a:t>Fisketillsynsmans kompetens</a:t>
            </a:r>
            <a:r>
              <a:rPr lang="sv-SE" sz="2800" dirty="0" smtClean="0">
                <a:solidFill>
                  <a:schemeClr val="bg1"/>
                </a:solidFill>
                <a:latin typeface="Comic Sans MS" pitchFamily="66" charset="0"/>
              </a:rPr>
              <a:t> </a:t>
            </a:r>
            <a:endParaRPr lang="sv-SE" sz="2800" dirty="0">
              <a:solidFill>
                <a:schemeClr val="bg1"/>
              </a:solidFill>
              <a:latin typeface="Comic Sans MS" pitchFamily="66" charset="0"/>
            </a:endParaRPr>
          </a:p>
        </p:txBody>
      </p:sp>
      <p:sp>
        <p:nvSpPr>
          <p:cNvPr id="11" name="textruta 10"/>
          <p:cNvSpPr txBox="1"/>
          <p:nvPr/>
        </p:nvSpPr>
        <p:spPr>
          <a:xfrm>
            <a:off x="425205" y="3212976"/>
            <a:ext cx="8424936" cy="3416320"/>
          </a:xfrm>
          <a:prstGeom prst="rect">
            <a:avLst/>
          </a:prstGeom>
          <a:solidFill>
            <a:srgbClr val="000000">
              <a:alpha val="3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b="1" dirty="0">
                <a:solidFill>
                  <a:schemeClr val="bg1"/>
                </a:solidFill>
                <a:latin typeface="Comic Sans MS" pitchFamily="66" charset="0"/>
              </a:rPr>
              <a:t>Fiskevårdsområdesföreningen bör se till att den som övervakar </a:t>
            </a:r>
            <a:r>
              <a:rPr lang="sv-SE" b="1" dirty="0" smtClean="0">
                <a:solidFill>
                  <a:schemeClr val="bg1"/>
                </a:solidFill>
                <a:latin typeface="Comic Sans MS" pitchFamily="66" charset="0"/>
              </a:rPr>
              <a:t>efterlevnaden av </a:t>
            </a:r>
            <a:r>
              <a:rPr lang="sv-SE" b="1" dirty="0">
                <a:solidFill>
                  <a:schemeClr val="bg1"/>
                </a:solidFill>
                <a:latin typeface="Comic Sans MS" pitchFamily="66" charset="0"/>
              </a:rPr>
              <a:t>förbud eller villkor som enligt stadgarna eller </a:t>
            </a:r>
            <a:r>
              <a:rPr lang="sv-SE" b="1" dirty="0" smtClean="0">
                <a:solidFill>
                  <a:schemeClr val="bg1"/>
                </a:solidFill>
                <a:latin typeface="Comic Sans MS" pitchFamily="66" charset="0"/>
              </a:rPr>
              <a:t>fiskestämmans beslut </a:t>
            </a:r>
            <a:r>
              <a:rPr lang="sv-SE" b="1" dirty="0">
                <a:solidFill>
                  <a:schemeClr val="bg1"/>
                </a:solidFill>
                <a:latin typeface="Comic Sans MS" pitchFamily="66" charset="0"/>
              </a:rPr>
              <a:t>gäller för fisket inom fiskevårdsområdet har de kunskaper som </a:t>
            </a:r>
            <a:r>
              <a:rPr lang="sv-SE" b="1" dirty="0" smtClean="0">
                <a:solidFill>
                  <a:schemeClr val="bg1"/>
                </a:solidFill>
                <a:latin typeface="Comic Sans MS" pitchFamily="66" charset="0"/>
              </a:rPr>
              <a:t>behövs.</a:t>
            </a:r>
          </a:p>
          <a:p>
            <a:pPr algn="just"/>
            <a:endParaRPr lang="sv-SE" sz="1000" dirty="0">
              <a:solidFill>
                <a:schemeClr val="bg1"/>
              </a:solidFill>
              <a:latin typeface="Comic Sans MS" pitchFamily="66" charset="0"/>
            </a:endParaRPr>
          </a:p>
          <a:p>
            <a:pPr algn="just"/>
            <a:r>
              <a:rPr lang="sv-SE" i="1" dirty="0">
                <a:solidFill>
                  <a:schemeClr val="bg1"/>
                </a:solidFill>
                <a:latin typeface="Comic Sans MS" panose="030F0702030302020204" pitchFamily="66" charset="0"/>
              </a:rPr>
              <a:t>Fisketillsyn och kontroll får utövas av fisketillsynsman som är förordnad av länsstyrelsen eller av fiskerättsägare inom det område där hon eller han har fiskerätt.</a:t>
            </a:r>
            <a:endParaRPr lang="sv-SE" dirty="0">
              <a:solidFill>
                <a:schemeClr val="bg1"/>
              </a:solidFill>
              <a:latin typeface="Comic Sans MS" panose="030F0702030302020204" pitchFamily="66" charset="0"/>
            </a:endParaRPr>
          </a:p>
          <a:p>
            <a:pPr algn="just"/>
            <a:r>
              <a:rPr lang="sv-SE" i="1" dirty="0">
                <a:solidFill>
                  <a:schemeClr val="bg1"/>
                </a:solidFill>
                <a:latin typeface="Comic Sans MS" panose="030F0702030302020204" pitchFamily="66" charset="0"/>
              </a:rPr>
              <a:t>Paragrafen understryker betydelsen av utbildning och kunskap hos den som utövar tillsynen. Vilka överträdelser som omfattas av kontrollavgiften och vilka överträdelser som regleras av annan lagstiftning är viktigt att klargöra och särskilja.</a:t>
            </a:r>
            <a:endParaRPr lang="sv-SE" dirty="0">
              <a:solidFill>
                <a:schemeClr val="bg1"/>
              </a:solidFill>
              <a:latin typeface="Comic Sans MS" pitchFamily="66" charset="0"/>
            </a:endParaRPr>
          </a:p>
        </p:txBody>
      </p:sp>
      <p:sp>
        <p:nvSpPr>
          <p:cNvPr id="12" name="textruta 11"/>
          <p:cNvSpPr txBox="1"/>
          <p:nvPr/>
        </p:nvSpPr>
        <p:spPr>
          <a:xfrm>
            <a:off x="3653799" y="1543522"/>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38 </a:t>
            </a:r>
            <a:r>
              <a:rPr lang="sv-SE" sz="2800" b="1" dirty="0" smtClean="0">
                <a:latin typeface="Comic Sans MS" panose="030F0702030302020204" pitchFamily="66" charset="0"/>
              </a:rPr>
              <a:t>§</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3036535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4098" name="Picture 2" descr="C:\Users\Användaren\Documents\Projekt\Projetansökningar HaV\PP Fiskevårdsområdesbildande\Bilder PP kontrollavgift\Södra Bunns Fv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6"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2195736" y="260648"/>
            <a:ext cx="4572000" cy="954107"/>
          </a:xfrm>
          <a:prstGeom prst="rect">
            <a:avLst/>
          </a:prstGeom>
        </p:spPr>
        <p:txBody>
          <a:bodyPr>
            <a:spAutoFit/>
          </a:bodyPr>
          <a:lstStyle/>
          <a:p>
            <a:pPr algn="ctr"/>
            <a:r>
              <a:rPr lang="sv-SE" sz="2800" dirty="0" smtClean="0">
                <a:solidFill>
                  <a:schemeClr val="bg1"/>
                </a:solidFill>
                <a:latin typeface="Comic Sans MS" pitchFamily="66" charset="0"/>
              </a:rPr>
              <a:t>”Tjuvfiske</a:t>
            </a:r>
            <a:r>
              <a:rPr lang="sv-SE" sz="2800" dirty="0">
                <a:solidFill>
                  <a:schemeClr val="bg1"/>
                </a:solidFill>
                <a:latin typeface="Comic Sans MS" pitchFamily="66" charset="0"/>
              </a:rPr>
              <a:t>” och brott mot fiskebestämmelser</a:t>
            </a:r>
            <a:endParaRPr lang="sv-SE" sz="2800" dirty="0">
              <a:solidFill>
                <a:schemeClr val="bg1"/>
              </a:solidFill>
            </a:endParaRPr>
          </a:p>
        </p:txBody>
      </p:sp>
      <p:sp>
        <p:nvSpPr>
          <p:cNvPr id="12" name="Ellips 11"/>
          <p:cNvSpPr/>
          <p:nvPr/>
        </p:nvSpPr>
        <p:spPr>
          <a:xfrm>
            <a:off x="3095328" y="1228471"/>
            <a:ext cx="2844316" cy="10034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2400" dirty="0" smtClean="0">
                <a:latin typeface="Comic Sans MS" pitchFamily="66" charset="0"/>
              </a:rPr>
              <a:t>Före 2011</a:t>
            </a:r>
            <a:endParaRPr lang="sv-SE" sz="2400" dirty="0">
              <a:latin typeface="Comic Sans MS" pitchFamily="66" charset="0"/>
            </a:endParaRPr>
          </a:p>
        </p:txBody>
      </p:sp>
      <p:sp>
        <p:nvSpPr>
          <p:cNvPr id="5" name="Rektangel 4"/>
          <p:cNvSpPr/>
          <p:nvPr/>
        </p:nvSpPr>
        <p:spPr>
          <a:xfrm>
            <a:off x="262996" y="2420888"/>
            <a:ext cx="8640960" cy="4278094"/>
          </a:xfrm>
          <a:prstGeom prst="rect">
            <a:avLst/>
          </a:prstGeom>
        </p:spPr>
        <p:txBody>
          <a:bodyPr wrap="square">
            <a:spAutoFit/>
          </a:bodyPr>
          <a:lstStyle/>
          <a:p>
            <a:pPr algn="just">
              <a:lnSpc>
                <a:spcPct val="80000"/>
              </a:lnSpc>
            </a:pPr>
            <a:r>
              <a:rPr lang="sv-SE" sz="1600" b="1" dirty="0">
                <a:solidFill>
                  <a:schemeClr val="bg1"/>
                </a:solidFill>
                <a:latin typeface="Comic Sans MS" pitchFamily="66" charset="0"/>
              </a:rPr>
              <a:t>Fiskelagen (1993:787)</a:t>
            </a:r>
          </a:p>
          <a:p>
            <a:pPr algn="just">
              <a:lnSpc>
                <a:spcPct val="80000"/>
              </a:lnSpc>
            </a:pPr>
            <a:endParaRPr lang="sv-SE" sz="1600" dirty="0">
              <a:solidFill>
                <a:schemeClr val="bg1"/>
              </a:solidFill>
              <a:latin typeface="Comic Sans MS" pitchFamily="66" charset="0"/>
            </a:endParaRPr>
          </a:p>
          <a:p>
            <a:pPr algn="just">
              <a:lnSpc>
                <a:spcPct val="80000"/>
              </a:lnSpc>
            </a:pPr>
            <a:r>
              <a:rPr lang="sv-SE" sz="1600" dirty="0">
                <a:solidFill>
                  <a:schemeClr val="bg1"/>
                </a:solidFill>
                <a:latin typeface="Comic Sans MS" pitchFamily="66" charset="0"/>
              </a:rPr>
              <a:t>► 9 § Fisket i enskilda vatten tillhör fastighetsägaren</a:t>
            </a:r>
          </a:p>
          <a:p>
            <a:pPr algn="just">
              <a:lnSpc>
                <a:spcPct val="80000"/>
              </a:lnSpc>
            </a:pPr>
            <a:endParaRPr lang="sv-SE" sz="1600" dirty="0">
              <a:solidFill>
                <a:schemeClr val="bg1"/>
              </a:solidFill>
              <a:latin typeface="Comic Sans MS" pitchFamily="66" charset="0"/>
            </a:endParaRPr>
          </a:p>
          <a:p>
            <a:r>
              <a:rPr lang="sv-SE" sz="1600" dirty="0">
                <a:solidFill>
                  <a:schemeClr val="bg1"/>
                </a:solidFill>
                <a:latin typeface="Comic Sans MS" pitchFamily="66" charset="0"/>
              </a:rPr>
              <a:t>► 37 § Det som med uppsåt eller av oaktsamhet utan lov fiskar i vatten där </a:t>
            </a:r>
            <a:r>
              <a:rPr lang="sv-SE" sz="1600" dirty="0" smtClean="0">
                <a:solidFill>
                  <a:schemeClr val="bg1"/>
                </a:solidFill>
                <a:latin typeface="Comic Sans MS" pitchFamily="66" charset="0"/>
              </a:rPr>
              <a:t>annan </a:t>
            </a:r>
            <a:r>
              <a:rPr lang="sv-SE" sz="1600" dirty="0">
                <a:solidFill>
                  <a:schemeClr val="bg1"/>
                </a:solidFill>
                <a:latin typeface="Comic Sans MS" pitchFamily="66" charset="0"/>
              </a:rPr>
              <a:t>har </a:t>
            </a:r>
            <a:endParaRPr lang="sv-SE" sz="1600" dirty="0" smtClean="0">
              <a:solidFill>
                <a:schemeClr val="bg1"/>
              </a:solidFill>
              <a:latin typeface="Comic Sans MS" pitchFamily="66" charset="0"/>
            </a:endParaRPr>
          </a:p>
          <a:p>
            <a:r>
              <a:rPr lang="sv-SE" sz="1600" dirty="0">
                <a:solidFill>
                  <a:schemeClr val="bg1"/>
                </a:solidFill>
                <a:latin typeface="Comic Sans MS" pitchFamily="66" charset="0"/>
              </a:rPr>
              <a:t> </a:t>
            </a:r>
            <a:r>
              <a:rPr lang="sv-SE" sz="1600" dirty="0" smtClean="0">
                <a:solidFill>
                  <a:schemeClr val="bg1"/>
                </a:solidFill>
                <a:latin typeface="Comic Sans MS" pitchFamily="66" charset="0"/>
              </a:rPr>
              <a:t>           enskild </a:t>
            </a:r>
            <a:r>
              <a:rPr lang="sv-SE" sz="1600" dirty="0">
                <a:solidFill>
                  <a:schemeClr val="bg1"/>
                </a:solidFill>
                <a:latin typeface="Comic Sans MS" pitchFamily="66" charset="0"/>
              </a:rPr>
              <a:t>fiskerätt…döms till böter eller fängelse i högst ett </a:t>
            </a:r>
            <a:r>
              <a:rPr lang="sv-SE" sz="1600" dirty="0" smtClean="0">
                <a:solidFill>
                  <a:schemeClr val="bg1"/>
                </a:solidFill>
                <a:latin typeface="Comic Sans MS" pitchFamily="66" charset="0"/>
              </a:rPr>
              <a:t>år </a:t>
            </a:r>
            <a:r>
              <a:rPr lang="sv-SE" sz="1600" dirty="0">
                <a:solidFill>
                  <a:schemeClr val="bg1"/>
                </a:solidFill>
                <a:latin typeface="Comic Sans MS" pitchFamily="66" charset="0"/>
              </a:rPr>
              <a:t>(ej ringa fall)</a:t>
            </a:r>
          </a:p>
          <a:p>
            <a:pPr algn="just">
              <a:lnSpc>
                <a:spcPct val="80000"/>
              </a:lnSpc>
            </a:pPr>
            <a:endParaRPr lang="sv-SE" sz="1600" dirty="0" smtClean="0">
              <a:solidFill>
                <a:schemeClr val="bg1"/>
              </a:solidFill>
              <a:latin typeface="Comic Sans MS" pitchFamily="66" charset="0"/>
            </a:endParaRPr>
          </a:p>
          <a:p>
            <a:pPr algn="just">
              <a:lnSpc>
                <a:spcPct val="80000"/>
              </a:lnSpc>
            </a:pPr>
            <a:endParaRPr lang="sv-SE" sz="1600" dirty="0">
              <a:solidFill>
                <a:schemeClr val="bg1"/>
              </a:solidFill>
              <a:latin typeface="Comic Sans MS" pitchFamily="66" charset="0"/>
            </a:endParaRPr>
          </a:p>
          <a:p>
            <a:pPr algn="just">
              <a:lnSpc>
                <a:spcPct val="80000"/>
              </a:lnSpc>
            </a:pPr>
            <a:r>
              <a:rPr lang="sv-SE" sz="1600" b="1" dirty="0">
                <a:solidFill>
                  <a:schemeClr val="bg1"/>
                </a:solidFill>
                <a:latin typeface="Comic Sans MS" pitchFamily="66" charset="0"/>
              </a:rPr>
              <a:t>Lagen om fiskevårdsområden  (1983:533)</a:t>
            </a:r>
          </a:p>
          <a:p>
            <a:pPr algn="just">
              <a:lnSpc>
                <a:spcPct val="80000"/>
              </a:lnSpc>
            </a:pPr>
            <a:endParaRPr lang="sv-SE" sz="1600" b="1" dirty="0">
              <a:solidFill>
                <a:schemeClr val="bg1"/>
              </a:solidFill>
              <a:latin typeface="Comic Sans MS" pitchFamily="66" charset="0"/>
            </a:endParaRPr>
          </a:p>
          <a:p>
            <a:pPr algn="just"/>
            <a:r>
              <a:rPr lang="sv-SE" sz="1600" dirty="0">
                <a:solidFill>
                  <a:schemeClr val="bg1"/>
                </a:solidFill>
                <a:latin typeface="Comic Sans MS" pitchFamily="66" charset="0"/>
              </a:rPr>
              <a:t>► 30 § </a:t>
            </a:r>
            <a:r>
              <a:rPr lang="sv-SE" sz="1600" dirty="0" smtClean="0">
                <a:solidFill>
                  <a:schemeClr val="bg1"/>
                </a:solidFill>
                <a:latin typeface="Comic Sans MS" pitchFamily="66" charset="0"/>
              </a:rPr>
              <a:t> Bryter </a:t>
            </a:r>
            <a:r>
              <a:rPr lang="sv-SE" sz="1600" dirty="0">
                <a:solidFill>
                  <a:schemeClr val="bg1"/>
                </a:solidFill>
                <a:latin typeface="Comic Sans MS" pitchFamily="66" charset="0"/>
              </a:rPr>
              <a:t>den som har rätt att fiska inom ett fiskevårdsområde mot de regler </a:t>
            </a:r>
            <a:r>
              <a:rPr lang="sv-SE" sz="1600" dirty="0" smtClean="0">
                <a:solidFill>
                  <a:schemeClr val="bg1"/>
                </a:solidFill>
                <a:latin typeface="Comic Sans MS" pitchFamily="66" charset="0"/>
              </a:rPr>
              <a:t>som </a:t>
            </a:r>
          </a:p>
          <a:p>
            <a:pPr algn="just"/>
            <a:r>
              <a:rPr lang="sv-SE" sz="1600" dirty="0" smtClean="0">
                <a:solidFill>
                  <a:schemeClr val="bg1"/>
                </a:solidFill>
                <a:latin typeface="Comic Sans MS" pitchFamily="66" charset="0"/>
              </a:rPr>
              <a:t>             enligt stadgarna eller fiskestämmans beslut gäller för fisket inom området </a:t>
            </a:r>
          </a:p>
          <a:p>
            <a:pPr algn="just"/>
            <a:r>
              <a:rPr lang="sv-SE" sz="1600" dirty="0" smtClean="0">
                <a:solidFill>
                  <a:schemeClr val="bg1"/>
                </a:solidFill>
                <a:latin typeface="Comic Sans MS" pitchFamily="66" charset="0"/>
              </a:rPr>
              <a:t>             </a:t>
            </a:r>
            <a:r>
              <a:rPr lang="sv-SE" sz="1600" dirty="0">
                <a:solidFill>
                  <a:schemeClr val="bg1"/>
                </a:solidFill>
                <a:latin typeface="Comic Sans MS" pitchFamily="66" charset="0"/>
              </a:rPr>
              <a:t>döms till böter, om inte gärningen är belagd med straff i annan lag eller </a:t>
            </a:r>
          </a:p>
          <a:p>
            <a:pPr algn="just"/>
            <a:r>
              <a:rPr lang="sv-SE" sz="1600" dirty="0">
                <a:solidFill>
                  <a:schemeClr val="bg1"/>
                </a:solidFill>
                <a:latin typeface="Comic Sans MS" pitchFamily="66" charset="0"/>
              </a:rPr>
              <a:t>             författning. Sådant brott får åtalas av åklagare endast efter angivelse av </a:t>
            </a:r>
          </a:p>
          <a:p>
            <a:pPr algn="just"/>
            <a:r>
              <a:rPr lang="sv-SE" sz="1600" dirty="0">
                <a:solidFill>
                  <a:schemeClr val="bg1"/>
                </a:solidFill>
                <a:latin typeface="Comic Sans MS" pitchFamily="66" charset="0"/>
              </a:rPr>
              <a:t>             målsägande (fiskevårdsområdesförening och medlem i föreningen).</a:t>
            </a:r>
          </a:p>
          <a:p>
            <a:pPr algn="just">
              <a:lnSpc>
                <a:spcPct val="80000"/>
              </a:lnSpc>
            </a:pPr>
            <a:endParaRPr lang="sv-SE" sz="1600" dirty="0">
              <a:solidFill>
                <a:schemeClr val="bg1"/>
              </a:solidFill>
              <a:latin typeface="Comic Sans MS" pitchFamily="66" charset="0"/>
            </a:endParaRPr>
          </a:p>
          <a:p>
            <a:pPr algn="just">
              <a:lnSpc>
                <a:spcPct val="80000"/>
              </a:lnSpc>
            </a:pPr>
            <a:endParaRPr lang="sv-SE" sz="1200" dirty="0" smtClean="0">
              <a:solidFill>
                <a:schemeClr val="bg1"/>
              </a:solidFill>
              <a:latin typeface="Comic Sans MS" pitchFamily="66" charset="0"/>
            </a:endParaRPr>
          </a:p>
          <a:p>
            <a:pPr algn="just"/>
            <a:r>
              <a:rPr lang="sv-SE" sz="1600" b="1" dirty="0" smtClean="0">
                <a:solidFill>
                  <a:schemeClr val="bg1"/>
                </a:solidFill>
                <a:latin typeface="Comic Sans MS" pitchFamily="66" charset="0"/>
              </a:rPr>
              <a:t>Tidigare </a:t>
            </a:r>
            <a:r>
              <a:rPr lang="sv-SE" sz="1600" b="1" dirty="0">
                <a:solidFill>
                  <a:schemeClr val="bg1"/>
                </a:solidFill>
                <a:latin typeface="Comic Sans MS" pitchFamily="66" charset="0"/>
              </a:rPr>
              <a:t>kunde alltså brott mot fiskevårdsområdets bestämmelser dömas till straffpåföljd av domstol – borttaget i </a:t>
            </a:r>
            <a:r>
              <a:rPr lang="sv-SE" sz="1600" b="1" dirty="0" smtClean="0">
                <a:solidFill>
                  <a:schemeClr val="bg1"/>
                </a:solidFill>
                <a:latin typeface="Comic Sans MS" pitchFamily="66" charset="0"/>
              </a:rPr>
              <a:t>nuvarande lag om fiskevårdsområden.</a:t>
            </a:r>
            <a:endParaRPr lang="sv-SE" sz="1600" b="1" dirty="0">
              <a:solidFill>
                <a:schemeClr val="bg1"/>
              </a:solidFill>
              <a:latin typeface="Comic Sans MS" pitchFamily="66" charset="0"/>
            </a:endParaRPr>
          </a:p>
        </p:txBody>
      </p:sp>
    </p:spTree>
    <p:extLst>
      <p:ext uri="{BB962C8B-B14F-4D97-AF65-F5344CB8AC3E}">
        <p14:creationId xmlns:p14="http://schemas.microsoft.com/office/powerpoint/2010/main" val="3762596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p:txBody>
          <a:bodyPr/>
          <a:lstStyle/>
          <a:p>
            <a:pPr eaLnBrk="1" hangingPunct="1">
              <a:defRPr/>
            </a:pPr>
            <a:endParaRPr lang="sv-SE" sz="3200" dirty="0" smtClean="0"/>
          </a:p>
        </p:txBody>
      </p:sp>
      <p:sp>
        <p:nvSpPr>
          <p:cNvPr id="43013" name="Rectangle 5"/>
          <p:cNvSpPr>
            <a:spLocks noGrp="1" noChangeArrowheads="1"/>
          </p:cNvSpPr>
          <p:nvPr>
            <p:ph type="body" sz="half" idx="1"/>
          </p:nvPr>
        </p:nvSpPr>
        <p:spPr/>
        <p:txBody>
          <a:bodyPr/>
          <a:lstStyle/>
          <a:p>
            <a:pPr marL="0" indent="0" eaLnBrk="1" hangingPunct="1">
              <a:lnSpc>
                <a:spcPct val="90000"/>
              </a:lnSpc>
              <a:buFontTx/>
              <a:buNone/>
              <a:defRPr/>
            </a:pPr>
            <a:endParaRPr lang="sv-SE" sz="2000" dirty="0" smtClean="0"/>
          </a:p>
        </p:txBody>
      </p:sp>
      <p:sp>
        <p:nvSpPr>
          <p:cNvPr id="15366" name="textruta 2"/>
          <p:cNvSpPr txBox="1">
            <a:spLocks noChangeArrowheads="1"/>
          </p:cNvSpPr>
          <p:nvPr/>
        </p:nvSpPr>
        <p:spPr bwMode="auto">
          <a:xfrm>
            <a:off x="1116013" y="1844675"/>
            <a:ext cx="4176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endParaRPr lang="sv-SE"/>
          </a:p>
        </p:txBody>
      </p:sp>
      <p:sp>
        <p:nvSpPr>
          <p:cNvPr id="8" name="textruta 7"/>
          <p:cNvSpPr txBox="1"/>
          <p:nvPr/>
        </p:nvSpPr>
        <p:spPr>
          <a:xfrm>
            <a:off x="4157830" y="1291858"/>
            <a:ext cx="1260140" cy="523220"/>
          </a:xfrm>
          <a:prstGeom prst="rect">
            <a:avLst/>
          </a:prstGeom>
          <a:solidFill>
            <a:srgbClr val="FFFFFF">
              <a:alpha val="50196"/>
            </a:srgbClr>
          </a:solidFill>
          <a:effectLst>
            <a:glow rad="228600">
              <a:schemeClr val="accent4">
                <a:satMod val="175000"/>
                <a:alpha val="40000"/>
              </a:schemeClr>
            </a:glow>
            <a:softEdge rad="63500"/>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800" b="1" dirty="0" smtClean="0">
                <a:latin typeface="Comic Sans MS" panose="030F0702030302020204" pitchFamily="66" charset="0"/>
              </a:rPr>
              <a:t>37 §</a:t>
            </a:r>
            <a:endParaRPr lang="sv-SE" sz="2800" b="1" dirty="0">
              <a:latin typeface="Comic Sans MS" panose="030F0702030302020204" pitchFamily="66" charset="0"/>
            </a:endParaRPr>
          </a:p>
        </p:txBody>
      </p:sp>
      <p:sp>
        <p:nvSpPr>
          <p:cNvPr id="3" name="Platshållare för innehåll 2"/>
          <p:cNvSpPr>
            <a:spLocks noGrp="1"/>
          </p:cNvSpPr>
          <p:nvPr>
            <p:ph sz="half" idx="2"/>
          </p:nvPr>
        </p:nvSpPr>
        <p:spPr/>
        <p:txBody>
          <a:bodyPr/>
          <a:lstStyle/>
          <a:p>
            <a:endParaRPr lang="sv-SE"/>
          </a:p>
        </p:txBody>
      </p:sp>
      <p:pic>
        <p:nvPicPr>
          <p:cNvPr id="9218" name="Picture 2" descr="C:\Users\Användaren\Documents\Projekt\Projetansökningar HaV\PP Fiskevårdsområdesbildande\Bilder PP kontrollavgift\bild viola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9" y="0"/>
            <a:ext cx="9179779" cy="68687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
          <p:cNvSpPr txBox="1">
            <a:spLocks noChangeArrowheads="1"/>
          </p:cNvSpPr>
          <p:nvPr/>
        </p:nvSpPr>
        <p:spPr bwMode="auto">
          <a:xfrm>
            <a:off x="4932773" y="34531"/>
            <a:ext cx="4031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sv-SE" sz="3200" dirty="0" smtClean="0">
                <a:solidFill>
                  <a:schemeClr val="bg1"/>
                </a:solidFill>
                <a:latin typeface="Comic Sans MS" pitchFamily="66" charset="0"/>
              </a:rPr>
              <a:t>Kan inte överklagas</a:t>
            </a:r>
            <a:endParaRPr lang="sv-SE" sz="2800" dirty="0">
              <a:solidFill>
                <a:schemeClr val="bg1"/>
              </a:solidFill>
              <a:latin typeface="Comic Sans MS" pitchFamily="66" charset="0"/>
            </a:endParaRPr>
          </a:p>
        </p:txBody>
      </p:sp>
      <p:sp>
        <p:nvSpPr>
          <p:cNvPr id="12" name="textruta 11"/>
          <p:cNvSpPr txBox="1"/>
          <p:nvPr/>
        </p:nvSpPr>
        <p:spPr>
          <a:xfrm>
            <a:off x="179512" y="4395787"/>
            <a:ext cx="8784976" cy="2031325"/>
          </a:xfrm>
          <a:prstGeom prst="rect">
            <a:avLst/>
          </a:prstGeom>
          <a:noFill/>
        </p:spPr>
        <p:txBody>
          <a:bodyPr wrap="square" rtlCol="0">
            <a:spAutoFit/>
          </a:bodyPr>
          <a:lstStyle/>
          <a:p>
            <a:pPr algn="just"/>
            <a:r>
              <a:rPr lang="sv-SE" b="1" dirty="0" smtClean="0">
                <a:solidFill>
                  <a:schemeClr val="bg1"/>
                </a:solidFill>
                <a:latin typeface="Comic Sans MS" panose="030F0702030302020204" pitchFamily="66" charset="0"/>
              </a:rPr>
              <a:t>Ett </a:t>
            </a:r>
            <a:r>
              <a:rPr lang="sv-SE" b="1" dirty="0">
                <a:solidFill>
                  <a:schemeClr val="bg1"/>
                </a:solidFill>
                <a:latin typeface="Comic Sans MS" panose="030F0702030302020204" pitchFamily="66" charset="0"/>
              </a:rPr>
              <a:t>beslut som har fattats på en fiskestämma eller av en </a:t>
            </a:r>
            <a:r>
              <a:rPr lang="sv-SE" b="1" dirty="0" smtClean="0">
                <a:solidFill>
                  <a:schemeClr val="bg1"/>
                </a:solidFill>
                <a:latin typeface="Comic Sans MS" panose="030F0702030302020204" pitchFamily="66" charset="0"/>
              </a:rPr>
              <a:t>fiskevårds-områdesförenings </a:t>
            </a:r>
            <a:r>
              <a:rPr lang="sv-SE" b="1" dirty="0">
                <a:solidFill>
                  <a:schemeClr val="bg1"/>
                </a:solidFill>
                <a:latin typeface="Comic Sans MS" panose="030F0702030302020204" pitchFamily="66" charset="0"/>
              </a:rPr>
              <a:t>styrelse får överklagas hos länsstyrelsen av den vars rätt berörs av beslutet. Beslut om att ta ut kontrollavgift får inte </a:t>
            </a:r>
            <a:r>
              <a:rPr lang="sv-SE" b="1" dirty="0" smtClean="0">
                <a:solidFill>
                  <a:schemeClr val="bg1"/>
                </a:solidFill>
                <a:latin typeface="Comic Sans MS" panose="030F0702030302020204" pitchFamily="66" charset="0"/>
              </a:rPr>
              <a:t>överklagas.</a:t>
            </a:r>
          </a:p>
          <a:p>
            <a:pPr algn="just"/>
            <a:endParaRPr lang="sv-SE" b="1" dirty="0">
              <a:solidFill>
                <a:schemeClr val="bg1"/>
              </a:solidFill>
              <a:latin typeface="Comic Sans MS" panose="030F0702030302020204" pitchFamily="66" charset="0"/>
            </a:endParaRPr>
          </a:p>
          <a:p>
            <a:pPr algn="just"/>
            <a:r>
              <a:rPr lang="sv-SE" i="1" dirty="0">
                <a:solidFill>
                  <a:schemeClr val="bg1"/>
                </a:solidFill>
                <a:latin typeface="Comic Sans MS" panose="030F0702030302020204" pitchFamily="66" charset="0"/>
              </a:rPr>
              <a:t>De flesta beslut som fattas av stämma och styrelse kan alltså överklagas. Ett beslut om att införa kontrollavgift utgör dock ett undantag från rätten att överklaga</a:t>
            </a:r>
            <a:r>
              <a:rPr lang="sv-SE" dirty="0">
                <a:solidFill>
                  <a:schemeClr val="bg1"/>
                </a:solidFill>
                <a:latin typeface="Comic Sans MS" panose="030F0702030302020204" pitchFamily="66" charset="0"/>
              </a:rPr>
              <a:t>.</a:t>
            </a:r>
            <a:r>
              <a:rPr lang="sv-SE" i="1" dirty="0" smtClean="0">
                <a:solidFill>
                  <a:schemeClr val="bg1"/>
                </a:solidFill>
                <a:latin typeface="Comic Sans MS" panose="030F0702030302020204" pitchFamily="66" charset="0"/>
              </a:rPr>
              <a:t> </a:t>
            </a:r>
            <a:endParaRPr lang="sv-SE" b="1" dirty="0">
              <a:solidFill>
                <a:schemeClr val="bg1"/>
              </a:solidFill>
              <a:latin typeface="Comic Sans MS" pitchFamily="66" charset="0"/>
            </a:endParaRPr>
          </a:p>
        </p:txBody>
      </p:sp>
      <p:sp>
        <p:nvSpPr>
          <p:cNvPr id="14" name="textruta 13"/>
          <p:cNvSpPr txBox="1"/>
          <p:nvPr/>
        </p:nvSpPr>
        <p:spPr>
          <a:xfrm>
            <a:off x="6516216" y="982124"/>
            <a:ext cx="1260140" cy="52322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0800000" scaled="1"/>
            <a:tileRect/>
          </a:gradFill>
          <a:ln>
            <a:noFill/>
          </a:ln>
          <a:effectLst>
            <a:softEdge rad="63500"/>
          </a:effectLst>
          <a:scene3d>
            <a:camera prst="orthographicFront">
              <a:rot lat="0" lon="0" rev="0"/>
            </a:camera>
            <a:lightRig rig="glow" dir="t">
              <a:rot lat="0" lon="0" rev="14100000"/>
            </a:lightRig>
          </a:scene3d>
          <a:sp3d prstMaterial="softEdge">
            <a:bevelT w="127000" prst="artDeco"/>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a:sp3d>
          </a:bodyPr>
          <a:lstStyle/>
          <a:p>
            <a:r>
              <a:rPr lang="sv-SE" sz="2800" b="1" dirty="0" smtClean="0">
                <a:latin typeface="Comic Sans MS" panose="030F0702030302020204" pitchFamily="66" charset="0"/>
              </a:rPr>
              <a:t>39 §</a:t>
            </a:r>
            <a:endParaRPr lang="sv-SE" sz="2800" b="1" dirty="0">
              <a:latin typeface="Comic Sans MS" panose="030F0702030302020204" pitchFamily="66" charset="0"/>
            </a:endParaRPr>
          </a:p>
        </p:txBody>
      </p:sp>
    </p:spTree>
    <p:extLst>
      <p:ext uri="{BB962C8B-B14F-4D97-AF65-F5344CB8AC3E}">
        <p14:creationId xmlns:p14="http://schemas.microsoft.com/office/powerpoint/2010/main" val="1395212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pPr algn="ctr" eaLnBrk="1" hangingPunct="1">
              <a:defRPr/>
            </a:pPr>
            <a:endParaRPr lang="sv-SE" dirty="0" smtClean="0"/>
          </a:p>
        </p:txBody>
      </p:sp>
      <p:sp>
        <p:nvSpPr>
          <p:cNvPr id="66565" name="Rectangle 5"/>
          <p:cNvSpPr>
            <a:spLocks noGrp="1" noChangeArrowheads="1"/>
          </p:cNvSpPr>
          <p:nvPr>
            <p:ph type="body" sz="half" idx="1"/>
          </p:nvPr>
        </p:nvSpPr>
        <p:spPr/>
        <p:txBody>
          <a:bodyPr/>
          <a:lstStyle/>
          <a:p>
            <a:pPr eaLnBrk="1" hangingPunct="1">
              <a:lnSpc>
                <a:spcPct val="80000"/>
              </a:lnSpc>
              <a:defRPr/>
            </a:pPr>
            <a:endParaRPr lang="sv-SE" sz="1000" b="1" dirty="0" smtClean="0"/>
          </a:p>
        </p:txBody>
      </p:sp>
      <p:pic>
        <p:nvPicPr>
          <p:cNvPr id="23556" name="Picture 7" descr="DSCF205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15875"/>
            <a:ext cx="9144000" cy="684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7" name="textruta 1"/>
          <p:cNvSpPr txBox="1">
            <a:spLocks noChangeArrowheads="1"/>
          </p:cNvSpPr>
          <p:nvPr/>
        </p:nvSpPr>
        <p:spPr bwMode="auto">
          <a:xfrm>
            <a:off x="179512" y="312882"/>
            <a:ext cx="5184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sv-SE" sz="3200" b="1" dirty="0" smtClean="0">
                <a:solidFill>
                  <a:schemeClr val="bg1"/>
                </a:solidFill>
                <a:latin typeface="Comic Sans MS" pitchFamily="66" charset="0"/>
              </a:rPr>
              <a:t>Vad gäller kring beslag ?</a:t>
            </a:r>
            <a:endParaRPr lang="sv-SE" sz="3200" b="1" dirty="0">
              <a:solidFill>
                <a:schemeClr val="bg1"/>
              </a:solidFill>
              <a:latin typeface="Comic Sans MS" pitchFamily="66" charset="0"/>
            </a:endParaRPr>
          </a:p>
        </p:txBody>
      </p:sp>
      <p:sp>
        <p:nvSpPr>
          <p:cNvPr id="3" name="textruta 2"/>
          <p:cNvSpPr txBox="1"/>
          <p:nvPr/>
        </p:nvSpPr>
        <p:spPr>
          <a:xfrm>
            <a:off x="755575" y="1472208"/>
            <a:ext cx="5530761" cy="4401205"/>
          </a:xfrm>
          <a:prstGeom prst="rect">
            <a:avLst/>
          </a:prstGeom>
          <a:solidFill>
            <a:srgbClr val="FFFFFF">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80000"/>
              </a:lnSpc>
              <a:defRPr/>
            </a:pPr>
            <a:endParaRPr lang="sv-SE" sz="1400" b="1" dirty="0">
              <a:solidFill>
                <a:srgbClr val="1C1C1C"/>
              </a:solidFill>
              <a:latin typeface="Book Antiqua" pitchFamily="18" charset="0"/>
            </a:endParaRPr>
          </a:p>
          <a:p>
            <a:pPr>
              <a:lnSpc>
                <a:spcPct val="80000"/>
              </a:lnSpc>
              <a:defRPr/>
            </a:pPr>
            <a:endParaRPr lang="sv-SE" sz="1400" b="1" dirty="0">
              <a:solidFill>
                <a:srgbClr val="1C1C1C"/>
              </a:solidFill>
              <a:latin typeface="Book Antiqua" pitchFamily="18" charset="0"/>
            </a:endParaRPr>
          </a:p>
          <a:p>
            <a:pPr>
              <a:lnSpc>
                <a:spcPct val="80000"/>
              </a:lnSpc>
              <a:defRPr/>
            </a:pPr>
            <a:r>
              <a:rPr lang="sv-SE" sz="1400" b="1" dirty="0">
                <a:solidFill>
                  <a:srgbClr val="1C1C1C"/>
                </a:solidFill>
                <a:latin typeface="Book Antiqua" pitchFamily="18" charset="0"/>
              </a:rPr>
              <a:t>	</a:t>
            </a:r>
            <a:r>
              <a:rPr lang="sv-SE" sz="1600" b="1" dirty="0" smtClean="0">
                <a:solidFill>
                  <a:srgbClr val="1C1C1C"/>
                </a:solidFill>
                <a:latin typeface="Comic Sans MS" panose="030F0702030302020204" pitchFamily="66" charset="0"/>
              </a:rPr>
              <a:t>Fiskelagen (1993:787)</a:t>
            </a:r>
          </a:p>
          <a:p>
            <a:pPr>
              <a:lnSpc>
                <a:spcPct val="80000"/>
              </a:lnSpc>
              <a:defRPr/>
            </a:pPr>
            <a:endParaRPr lang="sv-SE" sz="1400" b="1" dirty="0">
              <a:solidFill>
                <a:srgbClr val="1C1C1C"/>
              </a:solidFill>
              <a:latin typeface="Comic Sans MS" panose="030F0702030302020204" pitchFamily="66" charset="0"/>
            </a:endParaRPr>
          </a:p>
          <a:p>
            <a:pPr>
              <a:lnSpc>
                <a:spcPct val="80000"/>
              </a:lnSpc>
              <a:defRPr/>
            </a:pPr>
            <a:r>
              <a:rPr lang="sv-SE" sz="1400" b="1" dirty="0" smtClean="0">
                <a:solidFill>
                  <a:srgbClr val="1C1C1C"/>
                </a:solidFill>
                <a:latin typeface="Comic Sans MS" panose="030F0702030302020204" pitchFamily="66" charset="0"/>
              </a:rPr>
              <a:t>§ 47 Om någon ertappas på bar gärning då hon eller han  </a:t>
            </a:r>
          </a:p>
          <a:p>
            <a:pPr>
              <a:lnSpc>
                <a:spcPct val="80000"/>
              </a:lnSpc>
              <a:defRPr/>
            </a:pPr>
            <a:r>
              <a:rPr lang="sv-SE" sz="1400" b="1" dirty="0">
                <a:solidFill>
                  <a:srgbClr val="1C1C1C"/>
                </a:solidFill>
                <a:latin typeface="Comic Sans MS" panose="030F0702030302020204" pitchFamily="66" charset="0"/>
              </a:rPr>
              <a:t> </a:t>
            </a:r>
            <a:r>
              <a:rPr lang="sv-SE" sz="1400" b="1" dirty="0" smtClean="0">
                <a:solidFill>
                  <a:srgbClr val="1C1C1C"/>
                </a:solidFill>
                <a:latin typeface="Comic Sans MS" panose="030F0702030302020204" pitchFamily="66" charset="0"/>
              </a:rPr>
              <a:t>     begår brott mot denna lag får beslag göras av fisk, </a:t>
            </a:r>
          </a:p>
          <a:p>
            <a:pPr>
              <a:lnSpc>
                <a:spcPct val="80000"/>
              </a:lnSpc>
              <a:defRPr/>
            </a:pPr>
            <a:r>
              <a:rPr lang="sv-SE" sz="1400" b="1" dirty="0">
                <a:solidFill>
                  <a:srgbClr val="1C1C1C"/>
                </a:solidFill>
                <a:latin typeface="Comic Sans MS" panose="030F0702030302020204" pitchFamily="66" charset="0"/>
              </a:rPr>
              <a:t> </a:t>
            </a:r>
            <a:r>
              <a:rPr lang="sv-SE" sz="1400" b="1" dirty="0" smtClean="0">
                <a:solidFill>
                  <a:srgbClr val="1C1C1C"/>
                </a:solidFill>
                <a:latin typeface="Comic Sans MS" panose="030F0702030302020204" pitchFamily="66" charset="0"/>
              </a:rPr>
              <a:t>     </a:t>
            </a:r>
            <a:r>
              <a:rPr lang="sv-SE" sz="1400" b="1" dirty="0" err="1" smtClean="0">
                <a:solidFill>
                  <a:srgbClr val="1C1C1C"/>
                </a:solidFill>
                <a:latin typeface="Comic Sans MS" panose="030F0702030302020204" pitchFamily="66" charset="0"/>
              </a:rPr>
              <a:t>redskap,fiskefartyg</a:t>
            </a:r>
            <a:r>
              <a:rPr lang="sv-SE" sz="1400" b="1" dirty="0" smtClean="0">
                <a:solidFill>
                  <a:srgbClr val="1C1C1C"/>
                </a:solidFill>
                <a:latin typeface="Comic Sans MS" panose="030F0702030302020204" pitchFamily="66" charset="0"/>
              </a:rPr>
              <a:t> eller andra föremål som :</a:t>
            </a:r>
          </a:p>
          <a:p>
            <a:pPr>
              <a:lnSpc>
                <a:spcPct val="80000"/>
              </a:lnSpc>
              <a:defRPr/>
            </a:pPr>
            <a:endParaRPr lang="sv-SE" sz="1400" b="1" dirty="0" smtClean="0">
              <a:solidFill>
                <a:srgbClr val="1C1C1C"/>
              </a:solidFill>
              <a:latin typeface="Comic Sans MS" panose="030F0702030302020204" pitchFamily="66" charset="0"/>
            </a:endParaRPr>
          </a:p>
          <a:p>
            <a:pPr marL="342900" indent="-342900">
              <a:lnSpc>
                <a:spcPct val="80000"/>
              </a:lnSpc>
              <a:buAutoNum type="arabicPeriod"/>
              <a:defRPr/>
            </a:pPr>
            <a:r>
              <a:rPr lang="sv-SE" sz="1400" b="1" dirty="0" smtClean="0">
                <a:solidFill>
                  <a:srgbClr val="1C1C1C"/>
                </a:solidFill>
                <a:latin typeface="Comic Sans MS" panose="030F0702030302020204" pitchFamily="66" charset="0"/>
              </a:rPr>
              <a:t>Skäligen kan antas ha betydelse för utredning av brottet, eller</a:t>
            </a:r>
          </a:p>
          <a:p>
            <a:pPr marL="342900" indent="-342900">
              <a:lnSpc>
                <a:spcPct val="80000"/>
              </a:lnSpc>
              <a:buAutoNum type="arabicPeriod"/>
              <a:defRPr/>
            </a:pPr>
            <a:r>
              <a:rPr lang="sv-SE" sz="1400" b="1" dirty="0" smtClean="0">
                <a:solidFill>
                  <a:srgbClr val="1C1C1C"/>
                </a:solidFill>
                <a:latin typeface="Comic Sans MS" panose="030F0702030302020204" pitchFamily="66" charset="0"/>
              </a:rPr>
              <a:t>Kan antas bli föremål för förverkande enligt denna lag.</a:t>
            </a:r>
          </a:p>
          <a:p>
            <a:pPr>
              <a:lnSpc>
                <a:spcPct val="80000"/>
              </a:lnSpc>
              <a:defRPr/>
            </a:pPr>
            <a:endParaRPr lang="sv-SE" sz="1400" b="1" dirty="0">
              <a:solidFill>
                <a:srgbClr val="1C1C1C"/>
              </a:solidFill>
              <a:latin typeface="Comic Sans MS" panose="030F0702030302020204" pitchFamily="66" charset="0"/>
            </a:endParaRPr>
          </a:p>
          <a:p>
            <a:pPr>
              <a:lnSpc>
                <a:spcPct val="80000"/>
              </a:lnSpc>
              <a:defRPr/>
            </a:pPr>
            <a:r>
              <a:rPr lang="sv-SE" sz="1400" b="1" dirty="0" smtClean="0">
                <a:solidFill>
                  <a:srgbClr val="1C1C1C"/>
                </a:solidFill>
                <a:latin typeface="Comic Sans MS" panose="030F0702030302020204" pitchFamily="66" charset="0"/>
              </a:rPr>
              <a:t>Befogenhet har :</a:t>
            </a:r>
          </a:p>
          <a:p>
            <a:pPr>
              <a:lnSpc>
                <a:spcPct val="80000"/>
              </a:lnSpc>
              <a:defRPr/>
            </a:pPr>
            <a:endParaRPr lang="sv-SE" sz="1400" b="1" dirty="0" smtClean="0">
              <a:solidFill>
                <a:srgbClr val="1C1C1C"/>
              </a:solidFill>
              <a:latin typeface="Comic Sans MS" panose="030F0702030302020204" pitchFamily="66" charset="0"/>
            </a:endParaRPr>
          </a:p>
          <a:p>
            <a:pPr marL="342900" indent="-342900">
              <a:lnSpc>
                <a:spcPct val="80000"/>
              </a:lnSpc>
              <a:buAutoNum type="arabicPeriod"/>
              <a:defRPr/>
            </a:pPr>
            <a:r>
              <a:rPr lang="sv-SE" sz="1400" b="1" dirty="0" smtClean="0">
                <a:solidFill>
                  <a:srgbClr val="1C1C1C"/>
                </a:solidFill>
                <a:latin typeface="Comic Sans MS" panose="030F0702030302020204" pitchFamily="66" charset="0"/>
              </a:rPr>
              <a:t>Fisketillsynsman som getts förordnande</a:t>
            </a:r>
          </a:p>
          <a:p>
            <a:pPr marL="342900" indent="-342900">
              <a:lnSpc>
                <a:spcPct val="80000"/>
              </a:lnSpc>
              <a:buAutoNum type="arabicPeriod"/>
              <a:defRPr/>
            </a:pPr>
            <a:r>
              <a:rPr lang="sv-SE" sz="1400" b="1" dirty="0" smtClean="0">
                <a:solidFill>
                  <a:srgbClr val="1C1C1C"/>
                </a:solidFill>
                <a:latin typeface="Comic Sans MS" panose="030F0702030302020204" pitchFamily="66" charset="0"/>
              </a:rPr>
              <a:t>Befattningshavare Kustbevakning, </a:t>
            </a:r>
            <a:r>
              <a:rPr lang="sv-SE" sz="1400" b="1" dirty="0" err="1" smtClean="0">
                <a:solidFill>
                  <a:srgbClr val="1C1C1C"/>
                </a:solidFill>
                <a:latin typeface="Comic Sans MS" panose="030F0702030302020204" pitchFamily="66" charset="0"/>
              </a:rPr>
              <a:t>HaV</a:t>
            </a:r>
            <a:r>
              <a:rPr lang="sv-SE" sz="1400" b="1" dirty="0">
                <a:solidFill>
                  <a:srgbClr val="1C1C1C"/>
                </a:solidFill>
                <a:latin typeface="Comic Sans MS" panose="030F0702030302020204" pitchFamily="66" charset="0"/>
              </a:rPr>
              <a:t> </a:t>
            </a:r>
            <a:r>
              <a:rPr lang="sv-SE" sz="1400" b="1" dirty="0" smtClean="0">
                <a:solidFill>
                  <a:srgbClr val="1C1C1C"/>
                </a:solidFill>
                <a:latin typeface="Comic Sans MS" panose="030F0702030302020204" pitchFamily="66" charset="0"/>
              </a:rPr>
              <a:t>eller Länsstyrelsen</a:t>
            </a:r>
            <a:endParaRPr lang="sv-SE" sz="1400" b="1" dirty="0">
              <a:solidFill>
                <a:srgbClr val="1C1C1C"/>
              </a:solidFill>
              <a:latin typeface="Comic Sans MS" panose="030F0702030302020204" pitchFamily="66" charset="0"/>
            </a:endParaRPr>
          </a:p>
          <a:p>
            <a:pPr marL="342900" indent="-342900">
              <a:lnSpc>
                <a:spcPct val="80000"/>
              </a:lnSpc>
              <a:buAutoNum type="arabicPeriod"/>
              <a:defRPr/>
            </a:pPr>
            <a:r>
              <a:rPr lang="sv-SE" sz="1400" b="1" dirty="0" smtClean="0">
                <a:solidFill>
                  <a:srgbClr val="1C1C1C"/>
                </a:solidFill>
                <a:latin typeface="Comic Sans MS" panose="030F0702030302020204" pitchFamily="66" charset="0"/>
              </a:rPr>
              <a:t>Om fisket kränker enskild fiskerätt, den som innehar fiskerätten eller den som företräder honom eller henne</a:t>
            </a:r>
          </a:p>
          <a:p>
            <a:pPr marL="342900" indent="-342900">
              <a:lnSpc>
                <a:spcPct val="80000"/>
              </a:lnSpc>
              <a:buAutoNum type="arabicPeriod"/>
              <a:defRPr/>
            </a:pPr>
            <a:endParaRPr lang="sv-SE" sz="1400" b="1" dirty="0">
              <a:solidFill>
                <a:srgbClr val="1C1C1C"/>
              </a:solidFill>
              <a:latin typeface="Book Antiqua" pitchFamily="18" charset="0"/>
            </a:endParaRPr>
          </a:p>
          <a:p>
            <a:pPr>
              <a:lnSpc>
                <a:spcPct val="80000"/>
              </a:lnSpc>
              <a:defRPr/>
            </a:pPr>
            <a:endParaRPr lang="sv-SE" dirty="0" smtClean="0">
              <a:solidFill>
                <a:srgbClr val="FF0000"/>
              </a:solidFill>
              <a:latin typeface="Comic Sans MS" pitchFamily="66" charset="0"/>
            </a:endParaRPr>
          </a:p>
          <a:p>
            <a:pPr>
              <a:lnSpc>
                <a:spcPct val="80000"/>
              </a:lnSpc>
              <a:defRPr/>
            </a:pPr>
            <a:r>
              <a:rPr lang="sv-SE" dirty="0" smtClean="0">
                <a:solidFill>
                  <a:srgbClr val="FF0000"/>
                </a:solidFill>
                <a:latin typeface="Comic Sans MS" pitchFamily="66" charset="0"/>
              </a:rPr>
              <a:t>Vid </a:t>
            </a:r>
            <a:r>
              <a:rPr lang="sv-SE" dirty="0">
                <a:solidFill>
                  <a:srgbClr val="FF0000"/>
                </a:solidFill>
                <a:latin typeface="Comic Sans MS" pitchFamily="66" charset="0"/>
              </a:rPr>
              <a:t>förseelser </a:t>
            </a:r>
            <a:r>
              <a:rPr lang="sv-SE" dirty="0" smtClean="0">
                <a:solidFill>
                  <a:srgbClr val="FF0000"/>
                </a:solidFill>
                <a:latin typeface="Comic Sans MS" pitchFamily="66" charset="0"/>
              </a:rPr>
              <a:t>för vilka det </a:t>
            </a:r>
            <a:r>
              <a:rPr lang="sv-SE" dirty="0">
                <a:solidFill>
                  <a:srgbClr val="FF0000"/>
                </a:solidFill>
                <a:latin typeface="Comic Sans MS" pitchFamily="66" charset="0"/>
              </a:rPr>
              <a:t>utgår kontrollavgift får alltså </a:t>
            </a:r>
            <a:r>
              <a:rPr lang="sv-SE" dirty="0" smtClean="0">
                <a:solidFill>
                  <a:srgbClr val="FF0000"/>
                </a:solidFill>
                <a:latin typeface="Comic Sans MS" pitchFamily="66" charset="0"/>
              </a:rPr>
              <a:t>beslag (undantaget fisk) </a:t>
            </a:r>
            <a:r>
              <a:rPr lang="sv-SE" dirty="0">
                <a:solidFill>
                  <a:srgbClr val="FF0000"/>
                </a:solidFill>
                <a:latin typeface="Comic Sans MS" pitchFamily="66" charset="0"/>
              </a:rPr>
              <a:t>inte göras.</a:t>
            </a:r>
          </a:p>
          <a:p>
            <a:pPr marL="342900" indent="-342900">
              <a:lnSpc>
                <a:spcPct val="80000"/>
              </a:lnSpc>
              <a:buAutoNum type="arabicPeriod"/>
              <a:defRPr/>
            </a:pPr>
            <a:endParaRPr lang="sv-SE" sz="1400" b="1" dirty="0" smtClean="0">
              <a:solidFill>
                <a:srgbClr val="1C1C1C"/>
              </a:solidFill>
              <a:latin typeface="Book Antiqua" pitchFamily="18" charset="0"/>
            </a:endParaRPr>
          </a:p>
        </p:txBody>
      </p:sp>
    </p:spTree>
    <p:extLst>
      <p:ext uri="{BB962C8B-B14F-4D97-AF65-F5344CB8AC3E}">
        <p14:creationId xmlns:p14="http://schemas.microsoft.com/office/powerpoint/2010/main" val="24130870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9" name="Rectangle 23"/>
          <p:cNvSpPr>
            <a:spLocks noGrp="1" noChangeArrowheads="1"/>
          </p:cNvSpPr>
          <p:nvPr>
            <p:ph type="title"/>
          </p:nvPr>
        </p:nvSpPr>
        <p:spPr/>
        <p:txBody>
          <a:bodyPr/>
          <a:lstStyle/>
          <a:p>
            <a:pPr algn="ctr" eaLnBrk="1" hangingPunct="1">
              <a:defRPr/>
            </a:pPr>
            <a:r>
              <a:rPr lang="sv-SE" dirty="0" smtClean="0"/>
              <a:t> </a:t>
            </a:r>
          </a:p>
        </p:txBody>
      </p:sp>
      <p:sp>
        <p:nvSpPr>
          <p:cNvPr id="19480" name="Rectangle 24"/>
          <p:cNvSpPr>
            <a:spLocks noGrp="1" noChangeArrowheads="1"/>
          </p:cNvSpPr>
          <p:nvPr>
            <p:ph type="body" sz="half" idx="1"/>
          </p:nvPr>
        </p:nvSpPr>
        <p:spPr>
          <a:xfrm>
            <a:off x="457200" y="1905000"/>
            <a:ext cx="8229600" cy="1524000"/>
          </a:xfrm>
        </p:spPr>
        <p:txBody>
          <a:bodyPr/>
          <a:lstStyle/>
          <a:p>
            <a:pPr algn="ctr" eaLnBrk="1" hangingPunct="1">
              <a:buFontTx/>
              <a:buNone/>
              <a:defRPr/>
            </a:pPr>
            <a:r>
              <a:rPr lang="sv-SE" sz="2800" dirty="0" smtClean="0"/>
              <a:t> </a:t>
            </a:r>
          </a:p>
        </p:txBody>
      </p:sp>
      <p:sp>
        <p:nvSpPr>
          <p:cNvPr id="4" name="Platshållare för innehåll 3"/>
          <p:cNvSpPr>
            <a:spLocks noGrp="1"/>
          </p:cNvSpPr>
          <p:nvPr>
            <p:ph sz="half" idx="2"/>
          </p:nvPr>
        </p:nvSpPr>
        <p:spPr/>
        <p:txBody>
          <a:bodyPr/>
          <a:lstStyle/>
          <a:p>
            <a:endParaRPr lang="sv-SE"/>
          </a:p>
        </p:txBody>
      </p:sp>
      <p:pic>
        <p:nvPicPr>
          <p:cNvPr id="3074" name="Picture 2" descr="C:\Users\Användaren\Documents\Projekt\Projetansökningar HaV\PP Fiskevårdsområdesbildande\Bilder PP kontrollavgift\Norra Bun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1873812" y="260648"/>
            <a:ext cx="5400600" cy="584775"/>
          </a:xfrm>
          <a:prstGeom prst="rect">
            <a:avLst/>
          </a:prstGeom>
          <a:noFill/>
        </p:spPr>
        <p:txBody>
          <a:bodyPr wrap="square" rtlCol="0">
            <a:spAutoFit/>
          </a:bodyPr>
          <a:lstStyle/>
          <a:p>
            <a:r>
              <a:rPr lang="sv-SE" sz="3200" dirty="0" smtClean="0">
                <a:solidFill>
                  <a:schemeClr val="bg1"/>
                </a:solidFill>
                <a:latin typeface="Comic Sans MS" pitchFamily="66" charset="0"/>
              </a:rPr>
              <a:t>Att införa kontrollavgiften</a:t>
            </a:r>
            <a:endParaRPr lang="sv-SE" sz="3200" dirty="0">
              <a:solidFill>
                <a:schemeClr val="bg1"/>
              </a:solidFill>
              <a:latin typeface="Comic Sans MS" pitchFamily="66" charset="0"/>
            </a:endParaRPr>
          </a:p>
        </p:txBody>
      </p:sp>
      <p:sp>
        <p:nvSpPr>
          <p:cNvPr id="10" name="textruta 9"/>
          <p:cNvSpPr txBox="1"/>
          <p:nvPr/>
        </p:nvSpPr>
        <p:spPr>
          <a:xfrm>
            <a:off x="1555156" y="1772816"/>
            <a:ext cx="5760640" cy="4524315"/>
          </a:xfrm>
          <a:prstGeom prst="rect">
            <a:avLst/>
          </a:prstGeom>
          <a:solidFill>
            <a:srgbClr val="FFFFFF">
              <a:alpha val="0"/>
            </a:srgbClr>
          </a:solidFill>
        </p:spPr>
        <p:txBody>
          <a:bodyPr wrap="square" rtlCol="0">
            <a:spAutoFit/>
          </a:bodyPr>
          <a:lstStyle/>
          <a:p>
            <a:pPr marL="342900" indent="-342900">
              <a:buAutoNum type="arabicPeriod"/>
            </a:pPr>
            <a:r>
              <a:rPr lang="sv-SE" dirty="0" smtClean="0">
                <a:solidFill>
                  <a:schemeClr val="bg1"/>
                </a:solidFill>
                <a:latin typeface="Comic Sans MS" pitchFamily="66" charset="0"/>
              </a:rPr>
              <a:t>Översyn av egna regler inom Fiskevårdsområdet</a:t>
            </a:r>
          </a:p>
          <a:p>
            <a:endParaRPr lang="sv-SE" dirty="0" smtClean="0">
              <a:solidFill>
                <a:schemeClr val="bg1"/>
              </a:solidFill>
              <a:latin typeface="Comic Sans MS" pitchFamily="66" charset="0"/>
            </a:endParaRPr>
          </a:p>
          <a:p>
            <a:r>
              <a:rPr lang="sv-SE" dirty="0" smtClean="0">
                <a:solidFill>
                  <a:schemeClr val="bg1"/>
                </a:solidFill>
                <a:latin typeface="Comic Sans MS" pitchFamily="66" charset="0"/>
              </a:rPr>
              <a:t>     - Stadgar och stämmobeslut</a:t>
            </a:r>
          </a:p>
          <a:p>
            <a:endParaRPr lang="sv-SE" dirty="0">
              <a:solidFill>
                <a:schemeClr val="bg1"/>
              </a:solidFill>
              <a:latin typeface="Comic Sans MS" pitchFamily="66" charset="0"/>
            </a:endParaRPr>
          </a:p>
          <a:p>
            <a:r>
              <a:rPr lang="sv-SE" dirty="0" smtClean="0">
                <a:solidFill>
                  <a:schemeClr val="bg1"/>
                </a:solidFill>
                <a:latin typeface="Comic Sans MS" pitchFamily="66" charset="0"/>
              </a:rPr>
              <a:t>2. Stämmobeslut om införande av kontrollavgift</a:t>
            </a:r>
          </a:p>
          <a:p>
            <a:endParaRPr lang="sv-SE" dirty="0" smtClean="0">
              <a:solidFill>
                <a:schemeClr val="bg1"/>
              </a:solidFill>
              <a:latin typeface="Comic Sans MS" pitchFamily="66" charset="0"/>
            </a:endParaRPr>
          </a:p>
          <a:p>
            <a:r>
              <a:rPr lang="sv-SE" dirty="0" smtClean="0">
                <a:solidFill>
                  <a:schemeClr val="bg1"/>
                </a:solidFill>
                <a:latin typeface="Comic Sans MS" pitchFamily="66" charset="0"/>
              </a:rPr>
              <a:t>    - </a:t>
            </a:r>
            <a:r>
              <a:rPr lang="sv-SE" dirty="0">
                <a:solidFill>
                  <a:schemeClr val="bg1"/>
                </a:solidFill>
                <a:latin typeface="Comic Sans MS" pitchFamily="66" charset="0"/>
              </a:rPr>
              <a:t>Vilka </a:t>
            </a:r>
            <a:r>
              <a:rPr lang="sv-SE" dirty="0" smtClean="0">
                <a:solidFill>
                  <a:schemeClr val="bg1"/>
                </a:solidFill>
                <a:latin typeface="Comic Sans MS" pitchFamily="66" charset="0"/>
              </a:rPr>
              <a:t>regler som skall omfattas av kontrollavgift</a:t>
            </a:r>
          </a:p>
          <a:p>
            <a:r>
              <a:rPr lang="sv-SE" dirty="0" smtClean="0">
                <a:solidFill>
                  <a:schemeClr val="bg1"/>
                </a:solidFill>
                <a:latin typeface="Comic Sans MS" pitchFamily="66" charset="0"/>
              </a:rPr>
              <a:t>    - Nivå på avgiften (en eller flera)</a:t>
            </a:r>
          </a:p>
          <a:p>
            <a:r>
              <a:rPr lang="sv-SE" dirty="0" smtClean="0">
                <a:solidFill>
                  <a:schemeClr val="bg1"/>
                </a:solidFill>
                <a:latin typeface="Comic Sans MS" pitchFamily="66" charset="0"/>
              </a:rPr>
              <a:t>    - </a:t>
            </a:r>
            <a:r>
              <a:rPr lang="sv-SE" dirty="0">
                <a:solidFill>
                  <a:schemeClr val="bg1"/>
                </a:solidFill>
                <a:latin typeface="Comic Sans MS" pitchFamily="66" charset="0"/>
              </a:rPr>
              <a:t>Information </a:t>
            </a:r>
            <a:r>
              <a:rPr lang="sv-SE" dirty="0" smtClean="0">
                <a:solidFill>
                  <a:schemeClr val="bg1"/>
                </a:solidFill>
                <a:latin typeface="Comic Sans MS" pitchFamily="66" charset="0"/>
              </a:rPr>
              <a:t>om reglerna</a:t>
            </a:r>
          </a:p>
          <a:p>
            <a:pPr marL="285750" indent="-285750">
              <a:buFontTx/>
              <a:buChar char="-"/>
            </a:pPr>
            <a:endParaRPr lang="sv-SE" dirty="0">
              <a:solidFill>
                <a:schemeClr val="bg1"/>
              </a:solidFill>
              <a:latin typeface="Comic Sans MS" pitchFamily="66" charset="0"/>
            </a:endParaRPr>
          </a:p>
          <a:p>
            <a:r>
              <a:rPr lang="sv-SE" dirty="0" smtClean="0">
                <a:solidFill>
                  <a:schemeClr val="bg1"/>
                </a:solidFill>
                <a:latin typeface="Comic Sans MS" pitchFamily="66" charset="0"/>
              </a:rPr>
              <a:t>3. Tillsyn och uppbörd</a:t>
            </a:r>
          </a:p>
          <a:p>
            <a:endParaRPr lang="sv-SE" dirty="0" smtClean="0">
              <a:solidFill>
                <a:schemeClr val="bg1"/>
              </a:solidFill>
              <a:latin typeface="Comic Sans MS" pitchFamily="66" charset="0"/>
            </a:endParaRPr>
          </a:p>
          <a:p>
            <a:r>
              <a:rPr lang="sv-SE" dirty="0" smtClean="0">
                <a:solidFill>
                  <a:schemeClr val="bg1"/>
                </a:solidFill>
                <a:latin typeface="Comic Sans MS" pitchFamily="66" charset="0"/>
              </a:rPr>
              <a:t>    - </a:t>
            </a:r>
            <a:r>
              <a:rPr lang="sv-SE" dirty="0">
                <a:solidFill>
                  <a:schemeClr val="bg1"/>
                </a:solidFill>
                <a:latin typeface="Comic Sans MS" pitchFamily="66" charset="0"/>
              </a:rPr>
              <a:t>Utbildning </a:t>
            </a:r>
            <a:r>
              <a:rPr lang="sv-SE" dirty="0" smtClean="0">
                <a:solidFill>
                  <a:schemeClr val="bg1"/>
                </a:solidFill>
                <a:latin typeface="Comic Sans MS" pitchFamily="66" charset="0"/>
              </a:rPr>
              <a:t>av fisketillsynsmän</a:t>
            </a:r>
          </a:p>
          <a:p>
            <a:r>
              <a:rPr lang="sv-SE" dirty="0" smtClean="0">
                <a:solidFill>
                  <a:schemeClr val="bg1"/>
                </a:solidFill>
                <a:latin typeface="Comic Sans MS" pitchFamily="66" charset="0"/>
              </a:rPr>
              <a:t>    - </a:t>
            </a:r>
            <a:r>
              <a:rPr lang="sv-SE" dirty="0">
                <a:solidFill>
                  <a:schemeClr val="bg1"/>
                </a:solidFill>
                <a:latin typeface="Comic Sans MS" pitchFamily="66" charset="0"/>
              </a:rPr>
              <a:t>Fastställa </a:t>
            </a:r>
            <a:r>
              <a:rPr lang="sv-SE" dirty="0" smtClean="0">
                <a:solidFill>
                  <a:schemeClr val="bg1"/>
                </a:solidFill>
                <a:latin typeface="Comic Sans MS" pitchFamily="66" charset="0"/>
              </a:rPr>
              <a:t>rutiner för fisketillsynsmän</a:t>
            </a:r>
          </a:p>
          <a:p>
            <a:r>
              <a:rPr lang="sv-SE" dirty="0" smtClean="0">
                <a:solidFill>
                  <a:schemeClr val="bg1"/>
                </a:solidFill>
                <a:latin typeface="Comic Sans MS" pitchFamily="66" charset="0"/>
              </a:rPr>
              <a:t>    - </a:t>
            </a:r>
            <a:r>
              <a:rPr lang="sv-SE" dirty="0">
                <a:solidFill>
                  <a:schemeClr val="bg1"/>
                </a:solidFill>
                <a:latin typeface="Comic Sans MS" pitchFamily="66" charset="0"/>
              </a:rPr>
              <a:t>Skyltning</a:t>
            </a:r>
            <a:endParaRPr lang="sv-SE" dirty="0" smtClean="0">
              <a:solidFill>
                <a:schemeClr val="bg1"/>
              </a:solidFill>
              <a:latin typeface="Comic Sans MS" pitchFamily="66" charset="0"/>
            </a:endParaRPr>
          </a:p>
          <a:p>
            <a:r>
              <a:rPr lang="sv-SE" dirty="0" smtClean="0">
                <a:solidFill>
                  <a:schemeClr val="bg1"/>
                </a:solidFill>
                <a:latin typeface="Comic Sans MS" pitchFamily="66" charset="0"/>
              </a:rPr>
              <a:t>    - </a:t>
            </a:r>
            <a:r>
              <a:rPr lang="sv-SE" dirty="0">
                <a:solidFill>
                  <a:schemeClr val="bg1"/>
                </a:solidFill>
                <a:latin typeface="Comic Sans MS" pitchFamily="66" charset="0"/>
              </a:rPr>
              <a:t>Betalningsuppmaning </a:t>
            </a:r>
            <a:r>
              <a:rPr lang="sv-SE" dirty="0" smtClean="0">
                <a:solidFill>
                  <a:schemeClr val="bg1"/>
                </a:solidFill>
                <a:latin typeface="Comic Sans MS" pitchFamily="66" charset="0"/>
              </a:rPr>
              <a:t>- faktureringsunderlag </a:t>
            </a:r>
          </a:p>
        </p:txBody>
      </p:sp>
    </p:spTree>
    <p:extLst>
      <p:ext uri="{BB962C8B-B14F-4D97-AF65-F5344CB8AC3E}">
        <p14:creationId xmlns:p14="http://schemas.microsoft.com/office/powerpoint/2010/main" val="3250975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80" name="Rectangle 24"/>
          <p:cNvSpPr>
            <a:spLocks noGrp="1" noChangeArrowheads="1"/>
          </p:cNvSpPr>
          <p:nvPr>
            <p:ph type="body" sz="half" idx="1"/>
          </p:nvPr>
        </p:nvSpPr>
        <p:spPr>
          <a:xfrm>
            <a:off x="457200" y="1905000"/>
            <a:ext cx="8229600" cy="1524000"/>
          </a:xfrm>
        </p:spPr>
        <p:txBody>
          <a:bodyPr/>
          <a:lstStyle/>
          <a:p>
            <a:pPr algn="ctr" eaLnBrk="1" hangingPunct="1">
              <a:buFontTx/>
              <a:buNone/>
              <a:defRPr/>
            </a:pPr>
            <a:r>
              <a:rPr lang="sv-SE" sz="2800" dirty="0" smtClean="0"/>
              <a:t> </a:t>
            </a:r>
          </a:p>
        </p:txBody>
      </p:sp>
      <p:sp>
        <p:nvSpPr>
          <p:cNvPr id="4" name="Platshållare för innehåll 3"/>
          <p:cNvSpPr>
            <a:spLocks noGrp="1"/>
          </p:cNvSpPr>
          <p:nvPr>
            <p:ph sz="half" idx="2"/>
          </p:nvPr>
        </p:nvSpPr>
        <p:spPr/>
        <p:txBody>
          <a:bodyPr/>
          <a:lstStyle/>
          <a:p>
            <a:endParaRPr lang="sv-SE" dirty="0"/>
          </a:p>
        </p:txBody>
      </p:sp>
      <p:pic>
        <p:nvPicPr>
          <p:cNvPr id="10243" name="Picture 3" descr="C:\Users\Användaren\Documents\Projekt\Projetansökningar HaV\PP Kontrollavgiften\nyfisketi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81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0" y="5474261"/>
            <a:ext cx="6228184" cy="1323439"/>
          </a:xfrm>
          <a:prstGeom prst="rect">
            <a:avLst/>
          </a:prstGeom>
          <a:solidFill>
            <a:schemeClr val="bg1"/>
          </a:solidFill>
        </p:spPr>
        <p:txBody>
          <a:bodyPr wrap="square" rtlCol="0">
            <a:spAutoFit/>
          </a:bodyPr>
          <a:lstStyle/>
          <a:p>
            <a:r>
              <a:rPr lang="sv-SE" sz="1600" b="1" dirty="0"/>
              <a:t>Fisketillsynsmännen ska känna till när kontrollavgiften </a:t>
            </a:r>
            <a:r>
              <a:rPr lang="sv-SE" sz="1600" b="1" dirty="0" smtClean="0"/>
              <a:t>kan tillämpas</a:t>
            </a:r>
            <a:r>
              <a:rPr lang="sv-SE" sz="1600" b="1" dirty="0"/>
              <a:t>.</a:t>
            </a:r>
          </a:p>
          <a:p>
            <a:endParaRPr lang="sv-SE" sz="1600" b="1" dirty="0" smtClean="0"/>
          </a:p>
          <a:p>
            <a:r>
              <a:rPr lang="sv-SE" sz="1600" b="1" dirty="0" smtClean="0"/>
              <a:t>Förseelser </a:t>
            </a:r>
            <a:r>
              <a:rPr lang="sv-SE" sz="1600" b="1" dirty="0"/>
              <a:t>och brott mot fiskelagen ska polisanmälas medan </a:t>
            </a:r>
            <a:r>
              <a:rPr lang="sv-SE" sz="1600" b="1" dirty="0" smtClean="0"/>
              <a:t>överträdelser av </a:t>
            </a:r>
            <a:r>
              <a:rPr lang="sv-SE" sz="1600" b="1" dirty="0"/>
              <a:t>fiskevårdsområdesföreningens egna regler kan leda till att fiskaren </a:t>
            </a:r>
            <a:r>
              <a:rPr lang="sv-SE" sz="1600" b="1" dirty="0" smtClean="0"/>
              <a:t>fårbetala </a:t>
            </a:r>
            <a:r>
              <a:rPr lang="sv-SE" sz="1600" b="1" dirty="0"/>
              <a:t>kontrollavgift</a:t>
            </a:r>
            <a:r>
              <a:rPr lang="sv-SE" sz="1600" b="1" dirty="0" smtClean="0"/>
              <a:t>.</a:t>
            </a:r>
            <a:endParaRPr lang="sv-SE" sz="1600" b="1" dirty="0"/>
          </a:p>
        </p:txBody>
      </p:sp>
      <p:sp>
        <p:nvSpPr>
          <p:cNvPr id="5" name="textruta 4"/>
          <p:cNvSpPr txBox="1"/>
          <p:nvPr/>
        </p:nvSpPr>
        <p:spPr>
          <a:xfrm>
            <a:off x="1403648" y="188640"/>
            <a:ext cx="7200800" cy="523220"/>
          </a:xfrm>
          <a:prstGeom prst="rect">
            <a:avLst/>
          </a:prstGeom>
          <a:noFill/>
        </p:spPr>
        <p:txBody>
          <a:bodyPr wrap="square" rtlCol="0">
            <a:spAutoFit/>
          </a:bodyPr>
          <a:lstStyle/>
          <a:p>
            <a:r>
              <a:rPr lang="sv-SE" sz="2800" dirty="0">
                <a:latin typeface="Comic Sans MS" panose="030F0702030302020204" pitchFamily="66" charset="0"/>
                <a:ea typeface="Arial Unicode MS" panose="020B0604020202020204" pitchFamily="34" charset="-128"/>
                <a:cs typeface="Arial Unicode MS" panose="020B0604020202020204" pitchFamily="34" charset="-128"/>
              </a:rPr>
              <a:t>UTBILDNING AV FISKETILLSYNSMÄN</a:t>
            </a:r>
            <a:endParaRPr lang="sv-SE" sz="2800" dirty="0">
              <a:latin typeface="Comic Sans MS" panose="030F0702030302020204" pitchFamily="66"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14580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9" name="Rectangle 23"/>
          <p:cNvSpPr>
            <a:spLocks noGrp="1" noChangeArrowheads="1"/>
          </p:cNvSpPr>
          <p:nvPr>
            <p:ph type="title"/>
          </p:nvPr>
        </p:nvSpPr>
        <p:spPr/>
        <p:txBody>
          <a:bodyPr/>
          <a:lstStyle/>
          <a:p>
            <a:pPr algn="ctr" eaLnBrk="1" hangingPunct="1">
              <a:defRPr/>
            </a:pPr>
            <a:r>
              <a:rPr lang="sv-SE" dirty="0" smtClean="0"/>
              <a:t> </a:t>
            </a:r>
          </a:p>
        </p:txBody>
      </p:sp>
      <p:sp>
        <p:nvSpPr>
          <p:cNvPr id="19480" name="Rectangle 24"/>
          <p:cNvSpPr>
            <a:spLocks noGrp="1" noChangeArrowheads="1"/>
          </p:cNvSpPr>
          <p:nvPr>
            <p:ph type="body" sz="half" idx="1"/>
          </p:nvPr>
        </p:nvSpPr>
        <p:spPr>
          <a:xfrm>
            <a:off x="457200" y="1905000"/>
            <a:ext cx="8229600" cy="1524000"/>
          </a:xfrm>
        </p:spPr>
        <p:txBody>
          <a:bodyPr/>
          <a:lstStyle/>
          <a:p>
            <a:pPr algn="ctr" eaLnBrk="1" hangingPunct="1">
              <a:buFontTx/>
              <a:buNone/>
              <a:defRPr/>
            </a:pPr>
            <a:r>
              <a:rPr lang="sv-SE" sz="2800" dirty="0" smtClean="0"/>
              <a:t> </a:t>
            </a:r>
          </a:p>
        </p:txBody>
      </p:sp>
      <p:sp>
        <p:nvSpPr>
          <p:cNvPr id="4" name="Platshållare för innehåll 3"/>
          <p:cNvSpPr>
            <a:spLocks noGrp="1"/>
          </p:cNvSpPr>
          <p:nvPr>
            <p:ph sz="half" idx="2"/>
          </p:nvPr>
        </p:nvSpPr>
        <p:spPr/>
        <p:txBody>
          <a:bodyPr/>
          <a:lstStyle/>
          <a:p>
            <a:endParaRPr lang="sv-SE"/>
          </a:p>
        </p:txBody>
      </p:sp>
      <p:pic>
        <p:nvPicPr>
          <p:cNvPr id="7170" name="Picture 2" descr="C:\Users\Användaren\Documents\Nya hemsidan\Kenneths bilder\IMGP11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59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755576" y="332656"/>
            <a:ext cx="7632848" cy="584775"/>
          </a:xfrm>
          <a:prstGeom prst="rect">
            <a:avLst/>
          </a:prstGeom>
          <a:noFill/>
        </p:spPr>
        <p:txBody>
          <a:bodyPr wrap="square" rtlCol="0">
            <a:spAutoFit/>
          </a:bodyPr>
          <a:lstStyle/>
          <a:p>
            <a:r>
              <a:rPr lang="sv-SE" sz="3200" dirty="0" smtClean="0">
                <a:solidFill>
                  <a:schemeClr val="bg1"/>
                </a:solidFill>
                <a:latin typeface="Comic Sans MS" pitchFamily="66" charset="0"/>
              </a:rPr>
              <a:t>Betalningsuppmaning och verkställighet</a:t>
            </a:r>
            <a:endParaRPr lang="sv-SE" sz="3200" dirty="0">
              <a:solidFill>
                <a:schemeClr val="bg1"/>
              </a:solidFill>
              <a:latin typeface="Comic Sans MS" pitchFamily="66" charset="0"/>
            </a:endParaRPr>
          </a:p>
        </p:txBody>
      </p:sp>
      <p:sp>
        <p:nvSpPr>
          <p:cNvPr id="12" name="textruta 11"/>
          <p:cNvSpPr txBox="1"/>
          <p:nvPr/>
        </p:nvSpPr>
        <p:spPr>
          <a:xfrm>
            <a:off x="1239594" y="2708920"/>
            <a:ext cx="6408712" cy="4031873"/>
          </a:xfrm>
          <a:prstGeom prst="rect">
            <a:avLst/>
          </a:prstGeom>
          <a:solidFill>
            <a:srgbClr val="A6A6A6">
              <a:alpha val="6117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sv-SE" dirty="0" smtClean="0">
                <a:solidFill>
                  <a:srgbClr val="FFFFFF"/>
                </a:solidFill>
                <a:latin typeface="Comic Sans MS" panose="030F0702030302020204" pitchFamily="66" charset="0"/>
              </a:rPr>
              <a:t>Betalningsuppmaningen ska innehålla följande uppgifter :</a:t>
            </a:r>
          </a:p>
          <a:p>
            <a:endParaRPr lang="sv-SE" dirty="0">
              <a:solidFill>
                <a:srgbClr val="FFFFFF"/>
              </a:solidFill>
              <a:latin typeface="Comic Sans MS" panose="030F0702030302020204" pitchFamily="66" charset="0"/>
            </a:endParaRPr>
          </a:p>
          <a:p>
            <a:r>
              <a:rPr lang="sv-SE" b="1" dirty="0" smtClean="0">
                <a:solidFill>
                  <a:schemeClr val="bg1"/>
                </a:solidFill>
                <a:latin typeface="Book Antiqua"/>
              </a:rPr>
              <a:t>► </a:t>
            </a:r>
            <a:r>
              <a:rPr lang="sv-SE" dirty="0" smtClean="0">
                <a:solidFill>
                  <a:srgbClr val="FFFFFF"/>
                </a:solidFill>
                <a:latin typeface="Comic Sans MS" panose="030F0702030302020204" pitchFamily="66" charset="0"/>
              </a:rPr>
              <a:t>Tid </a:t>
            </a:r>
            <a:r>
              <a:rPr lang="sv-SE" dirty="0">
                <a:solidFill>
                  <a:srgbClr val="FFFFFF"/>
                </a:solidFill>
                <a:latin typeface="Comic Sans MS" panose="030F0702030302020204" pitchFamily="66" charset="0"/>
              </a:rPr>
              <a:t>och plats för den påkomna överträdelsen, och</a:t>
            </a:r>
          </a:p>
          <a:p>
            <a:r>
              <a:rPr lang="sv-SE" dirty="0">
                <a:solidFill>
                  <a:srgbClr val="FFFFFF"/>
                </a:solidFill>
                <a:latin typeface="Comic Sans MS" panose="030F0702030302020204" pitchFamily="66" charset="0"/>
              </a:rPr>
              <a:t> </a:t>
            </a:r>
            <a:r>
              <a:rPr lang="sv-SE" dirty="0" smtClean="0">
                <a:solidFill>
                  <a:srgbClr val="FFFFFF"/>
                </a:solidFill>
                <a:latin typeface="Comic Sans MS" panose="030F0702030302020204" pitchFamily="66" charset="0"/>
              </a:rPr>
              <a:t>    tid </a:t>
            </a:r>
            <a:r>
              <a:rPr lang="sv-SE" dirty="0">
                <a:solidFill>
                  <a:srgbClr val="FFFFFF"/>
                </a:solidFill>
                <a:latin typeface="Comic Sans MS" panose="030F0702030302020204" pitchFamily="66" charset="0"/>
              </a:rPr>
              <a:t>för utfärdandet av betalningsuppmaningen</a:t>
            </a:r>
            <a:r>
              <a:rPr lang="sv-SE" dirty="0" smtClean="0">
                <a:solidFill>
                  <a:srgbClr val="FFFFFF"/>
                </a:solidFill>
                <a:latin typeface="Comic Sans MS" panose="030F0702030302020204" pitchFamily="66" charset="0"/>
              </a:rPr>
              <a:t>. </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 </a:t>
            </a:r>
            <a:r>
              <a:rPr lang="sv-SE" dirty="0" smtClean="0">
                <a:solidFill>
                  <a:srgbClr val="FFFFFF"/>
                </a:solidFill>
                <a:latin typeface="Comic Sans MS" panose="030F0702030302020204" pitchFamily="66" charset="0"/>
              </a:rPr>
              <a:t>Namn </a:t>
            </a:r>
            <a:r>
              <a:rPr lang="sv-SE" dirty="0">
                <a:solidFill>
                  <a:srgbClr val="FFFFFF"/>
                </a:solidFill>
                <a:latin typeface="Comic Sans MS" panose="030F0702030302020204" pitchFamily="66" charset="0"/>
              </a:rPr>
              <a:t>och adress till </a:t>
            </a:r>
            <a:r>
              <a:rPr lang="sv-SE" dirty="0" smtClean="0">
                <a:solidFill>
                  <a:srgbClr val="FFFFFF"/>
                </a:solidFill>
                <a:latin typeface="Comic Sans MS" panose="030F0702030302020204" pitchFamily="66" charset="0"/>
              </a:rPr>
              <a:t>fiskaren</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 </a:t>
            </a:r>
            <a:r>
              <a:rPr lang="sv-SE" dirty="0" smtClean="0">
                <a:solidFill>
                  <a:srgbClr val="FFFFFF"/>
                </a:solidFill>
                <a:latin typeface="Comic Sans MS" panose="030F0702030302020204" pitchFamily="66" charset="0"/>
              </a:rPr>
              <a:t>Uppgifter </a:t>
            </a:r>
            <a:r>
              <a:rPr lang="sv-SE" dirty="0">
                <a:solidFill>
                  <a:srgbClr val="FFFFFF"/>
                </a:solidFill>
                <a:latin typeface="Comic Sans MS" panose="030F0702030302020204" pitchFamily="66" charset="0"/>
              </a:rPr>
              <a:t>från legitimation, särskilt </a:t>
            </a:r>
            <a:r>
              <a:rPr lang="sv-SE" dirty="0" smtClean="0">
                <a:solidFill>
                  <a:srgbClr val="FFFFFF"/>
                </a:solidFill>
                <a:latin typeface="Comic Sans MS" panose="030F0702030302020204" pitchFamily="66" charset="0"/>
              </a:rPr>
              <a:t>personnummer</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 </a:t>
            </a:r>
            <a:r>
              <a:rPr lang="sv-SE" dirty="0" smtClean="0">
                <a:solidFill>
                  <a:srgbClr val="FFFFFF"/>
                </a:solidFill>
                <a:latin typeface="Comic Sans MS" panose="030F0702030302020204" pitchFamily="66" charset="0"/>
              </a:rPr>
              <a:t>Uppgift </a:t>
            </a:r>
            <a:r>
              <a:rPr lang="sv-SE" dirty="0">
                <a:solidFill>
                  <a:srgbClr val="FFFFFF"/>
                </a:solidFill>
                <a:latin typeface="Comic Sans MS" panose="030F0702030302020204" pitchFamily="66" charset="0"/>
              </a:rPr>
              <a:t>om fakturaställaren, fiskevårdsområdets</a:t>
            </a:r>
          </a:p>
          <a:p>
            <a:r>
              <a:rPr lang="sv-SE" dirty="0" smtClean="0">
                <a:solidFill>
                  <a:srgbClr val="FFFFFF"/>
                </a:solidFill>
                <a:latin typeface="Comic Sans MS" panose="030F0702030302020204" pitchFamily="66" charset="0"/>
              </a:rPr>
              <a:t>    namn </a:t>
            </a:r>
            <a:r>
              <a:rPr lang="sv-SE" dirty="0">
                <a:solidFill>
                  <a:srgbClr val="FFFFFF"/>
                </a:solidFill>
                <a:latin typeface="Comic Sans MS" panose="030F0702030302020204" pitchFamily="66" charset="0"/>
              </a:rPr>
              <a:t>och adress och organisationsnummer</a:t>
            </a:r>
            <a:r>
              <a:rPr lang="sv-SE" dirty="0" smtClean="0">
                <a:solidFill>
                  <a:srgbClr val="FFFFFF"/>
                </a:solidFill>
                <a:latin typeface="Comic Sans MS" panose="030F0702030302020204" pitchFamily="66" charset="0"/>
              </a:rPr>
              <a:t>.</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a:t>
            </a:r>
            <a:r>
              <a:rPr lang="sv-SE" dirty="0" smtClean="0">
                <a:solidFill>
                  <a:srgbClr val="FFFFFF"/>
                </a:solidFill>
                <a:latin typeface="Comic Sans MS" panose="030F0702030302020204" pitchFamily="66" charset="0"/>
              </a:rPr>
              <a:t> </a:t>
            </a:r>
            <a:r>
              <a:rPr lang="sv-SE" dirty="0">
                <a:solidFill>
                  <a:srgbClr val="FFFFFF"/>
                </a:solidFill>
                <a:latin typeface="Comic Sans MS" panose="030F0702030302020204" pitchFamily="66" charset="0"/>
              </a:rPr>
              <a:t>Belopp, kontonummer och senaste </a:t>
            </a:r>
            <a:r>
              <a:rPr lang="sv-SE" dirty="0" smtClean="0">
                <a:solidFill>
                  <a:srgbClr val="FFFFFF"/>
                </a:solidFill>
                <a:latin typeface="Comic Sans MS" panose="030F0702030302020204" pitchFamily="66" charset="0"/>
              </a:rPr>
              <a:t>betalningsdag</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a:t>
            </a:r>
            <a:r>
              <a:rPr lang="sv-SE" dirty="0" smtClean="0">
                <a:solidFill>
                  <a:srgbClr val="FFFFFF"/>
                </a:solidFill>
                <a:latin typeface="Comic Sans MS" panose="030F0702030302020204" pitchFamily="66" charset="0"/>
              </a:rPr>
              <a:t> </a:t>
            </a:r>
            <a:r>
              <a:rPr lang="sv-SE" dirty="0">
                <a:solidFill>
                  <a:srgbClr val="FFFFFF"/>
                </a:solidFill>
                <a:latin typeface="Comic Sans MS" panose="030F0702030302020204" pitchFamily="66" charset="0"/>
              </a:rPr>
              <a:t>Beskrivning av </a:t>
            </a:r>
            <a:r>
              <a:rPr lang="sv-SE" dirty="0" smtClean="0">
                <a:solidFill>
                  <a:srgbClr val="FFFFFF"/>
                </a:solidFill>
                <a:latin typeface="Comic Sans MS" panose="030F0702030302020204" pitchFamily="66" charset="0"/>
              </a:rPr>
              <a:t>överträdelsen</a:t>
            </a:r>
          </a:p>
          <a:p>
            <a:endParaRPr lang="sv-SE" sz="800" dirty="0">
              <a:solidFill>
                <a:srgbClr val="FFFFFF"/>
              </a:solidFill>
              <a:latin typeface="Comic Sans MS" panose="030F0702030302020204" pitchFamily="66" charset="0"/>
            </a:endParaRPr>
          </a:p>
          <a:p>
            <a:r>
              <a:rPr lang="sv-SE" b="1" dirty="0">
                <a:solidFill>
                  <a:schemeClr val="bg1"/>
                </a:solidFill>
                <a:latin typeface="Book Antiqua"/>
              </a:rPr>
              <a:t>►</a:t>
            </a:r>
            <a:r>
              <a:rPr lang="sv-SE" dirty="0" smtClean="0">
                <a:solidFill>
                  <a:srgbClr val="FFFFFF"/>
                </a:solidFill>
                <a:latin typeface="Comic Sans MS" panose="030F0702030302020204" pitchFamily="66" charset="0"/>
              </a:rPr>
              <a:t> </a:t>
            </a:r>
            <a:r>
              <a:rPr lang="sv-SE" dirty="0">
                <a:solidFill>
                  <a:srgbClr val="FFFFFF"/>
                </a:solidFill>
                <a:latin typeface="Comic Sans MS" panose="030F0702030302020204" pitchFamily="66" charset="0"/>
              </a:rPr>
              <a:t>Uppgift om eventuellt erkännande av överträdelsen</a:t>
            </a:r>
            <a:endParaRPr lang="sv-SE" dirty="0" smtClean="0">
              <a:solidFill>
                <a:srgbClr val="FFFFFF"/>
              </a:solidFill>
              <a:latin typeface="Comic Sans MS" pitchFamily="66" charset="0"/>
            </a:endParaRPr>
          </a:p>
        </p:txBody>
      </p:sp>
      <p:sp>
        <p:nvSpPr>
          <p:cNvPr id="2" name="textruta 1"/>
          <p:cNvSpPr txBox="1"/>
          <p:nvPr/>
        </p:nvSpPr>
        <p:spPr>
          <a:xfrm>
            <a:off x="335182" y="1262902"/>
            <a:ext cx="8280920" cy="707886"/>
          </a:xfrm>
          <a:prstGeom prst="rect">
            <a:avLst/>
          </a:prstGeom>
          <a:noFill/>
        </p:spPr>
        <p:txBody>
          <a:bodyPr wrap="square" rtlCol="0">
            <a:spAutoFit/>
          </a:bodyPr>
          <a:lstStyle/>
          <a:p>
            <a:pPr algn="ctr"/>
            <a:r>
              <a:rPr lang="sv-SE" sz="2000" b="1" dirty="0" smtClean="0">
                <a:solidFill>
                  <a:srgbClr val="FFFFFF"/>
                </a:solidFill>
                <a:latin typeface="Comic Sans MS" panose="030F0702030302020204" pitchFamily="66" charset="0"/>
              </a:rPr>
              <a:t>Fisketillsynsmannen överlämnar </a:t>
            </a:r>
            <a:r>
              <a:rPr lang="sv-SE" sz="2000" b="1" dirty="0">
                <a:solidFill>
                  <a:srgbClr val="FFFFFF"/>
                </a:solidFill>
                <a:latin typeface="Comic Sans MS" panose="030F0702030302020204" pitchFamily="66" charset="0"/>
              </a:rPr>
              <a:t>en </a:t>
            </a:r>
            <a:r>
              <a:rPr lang="sv-SE" sz="2000" b="1" dirty="0" smtClean="0">
                <a:solidFill>
                  <a:srgbClr val="FFFFFF"/>
                </a:solidFill>
                <a:latin typeface="Comic Sans MS" panose="030F0702030302020204" pitchFamily="66" charset="0"/>
              </a:rPr>
              <a:t>betalningsuppmaning till fiskaren</a:t>
            </a:r>
            <a:r>
              <a:rPr lang="sv-SE" sz="2000" b="1" dirty="0">
                <a:solidFill>
                  <a:srgbClr val="FFFFFF"/>
                </a:solidFill>
                <a:latin typeface="Comic Sans MS" panose="030F0702030302020204" pitchFamily="66" charset="0"/>
              </a:rPr>
              <a:t> </a:t>
            </a:r>
            <a:r>
              <a:rPr lang="sv-SE" sz="2000" b="1" dirty="0" smtClean="0">
                <a:solidFill>
                  <a:srgbClr val="FFFFFF"/>
                </a:solidFill>
                <a:latin typeface="Comic Sans MS" panose="030F0702030302020204" pitchFamily="66" charset="0"/>
              </a:rPr>
              <a:t>direkt </a:t>
            </a:r>
            <a:r>
              <a:rPr lang="sv-SE" sz="2000" b="1" dirty="0">
                <a:solidFill>
                  <a:srgbClr val="FFFFFF"/>
                </a:solidFill>
                <a:latin typeface="Comic Sans MS" panose="030F0702030302020204" pitchFamily="66" charset="0"/>
              </a:rPr>
              <a:t>på plats eller med post</a:t>
            </a:r>
            <a:r>
              <a:rPr lang="sv-SE" sz="2000" b="1" dirty="0" smtClean="0">
                <a:solidFill>
                  <a:srgbClr val="FFFFFF"/>
                </a:solidFill>
                <a:latin typeface="Comic Sans MS" panose="030F0702030302020204" pitchFamily="66" charset="0"/>
              </a:rPr>
              <a:t>.</a:t>
            </a:r>
            <a:endParaRPr lang="sv-SE" sz="2000" b="1" dirty="0">
              <a:solidFill>
                <a:srgbClr val="FFFFFF"/>
              </a:solidFill>
              <a:latin typeface="Comic Sans MS" panose="030F0702030302020204" pitchFamily="66" charset="0"/>
            </a:endParaRPr>
          </a:p>
        </p:txBody>
      </p:sp>
    </p:spTree>
    <p:extLst>
      <p:ext uri="{BB962C8B-B14F-4D97-AF65-F5344CB8AC3E}">
        <p14:creationId xmlns:p14="http://schemas.microsoft.com/office/powerpoint/2010/main" val="20732517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323528" y="1844824"/>
            <a:ext cx="8496944" cy="4896544"/>
          </a:xfrm>
        </p:spPr>
        <p:txBody>
          <a:bodyPr>
            <a:normAutofit/>
          </a:bodyPr>
          <a:lstStyle/>
          <a:p>
            <a:pPr marL="0" indent="0">
              <a:lnSpc>
                <a:spcPct val="80000"/>
              </a:lnSpc>
              <a:buNone/>
            </a:pPr>
            <a:r>
              <a:rPr lang="sv-SE" dirty="0" smtClean="0"/>
              <a:t> </a:t>
            </a:r>
            <a:endParaRPr lang="sv-SE" i="1" dirty="0"/>
          </a:p>
          <a:p>
            <a:pPr marL="0" indent="0">
              <a:buNone/>
            </a:pPr>
            <a:endParaRPr lang="sv-SE" dirty="0" smtClean="0"/>
          </a:p>
        </p:txBody>
      </p:sp>
      <p:pic>
        <p:nvPicPr>
          <p:cNvPr id="1085" name="Picture 61" descr="C:\Users\Användaren\Documents\Projekt\Projetansökningar HaV\PP Fiskevårdsområdesbildande\Bilder PP kontrollavgift\Bild 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cmpd="sng">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771800" y="468435"/>
            <a:ext cx="4176464" cy="584775"/>
          </a:xfrm>
          <a:prstGeom prst="rect">
            <a:avLst/>
          </a:prstGeom>
          <a:solidFill>
            <a:srgbClr val="9DE3AE">
              <a:alpha val="27843"/>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sv-SE" sz="3200" dirty="0" smtClean="0">
                <a:latin typeface="Comic Sans MS" panose="030F0702030302020204" pitchFamily="66" charset="0"/>
              </a:rPr>
              <a:t>Betalningsuppmaning</a:t>
            </a:r>
            <a:endParaRPr lang="sv-SE" sz="3200" dirty="0">
              <a:latin typeface="Comic Sans MS" panose="030F0702030302020204" pitchFamily="66" charset="0"/>
            </a:endParaRPr>
          </a:p>
        </p:txBody>
      </p:sp>
      <p:graphicFrame>
        <p:nvGraphicFramePr>
          <p:cNvPr id="5" name="Objekt 4"/>
          <p:cNvGraphicFramePr>
            <a:graphicFrameLocks noChangeAspect="1"/>
          </p:cNvGraphicFramePr>
          <p:nvPr>
            <p:extLst>
              <p:ext uri="{D42A27DB-BD31-4B8C-83A1-F6EECF244321}">
                <p14:modId xmlns:p14="http://schemas.microsoft.com/office/powerpoint/2010/main" val="680432090"/>
              </p:ext>
            </p:extLst>
          </p:nvPr>
        </p:nvGraphicFramePr>
        <p:xfrm>
          <a:off x="1259632" y="1484784"/>
          <a:ext cx="6834759" cy="4824536"/>
        </p:xfrm>
        <a:graphic>
          <a:graphicData uri="http://schemas.openxmlformats.org/presentationml/2006/ole">
            <mc:AlternateContent xmlns:mc="http://schemas.openxmlformats.org/markup-compatibility/2006">
              <mc:Choice xmlns:v="urn:schemas-microsoft-com:vml" Requires="v">
                <p:oleObj spid="_x0000_s7176" name="Acrobat Document" r:id="rId5" imgW="5667139" imgH="4000416" progId="AcroExch.Document.7">
                  <p:embed/>
                </p:oleObj>
              </mc:Choice>
              <mc:Fallback>
                <p:oleObj name="Acrobat Document" r:id="rId5" imgW="5667139" imgH="4000416" progId="AcroExch.Document.7">
                  <p:embed/>
                  <p:pic>
                    <p:nvPicPr>
                      <p:cNvPr id="0" name=""/>
                      <p:cNvPicPr/>
                      <p:nvPr/>
                    </p:nvPicPr>
                    <p:blipFill>
                      <a:blip r:embed="rId6"/>
                      <a:stretch>
                        <a:fillRect/>
                      </a:stretch>
                    </p:blipFill>
                    <p:spPr>
                      <a:xfrm>
                        <a:off x="1259632" y="1484784"/>
                        <a:ext cx="6834759" cy="4824536"/>
                      </a:xfrm>
                      <a:prstGeom prst="rect">
                        <a:avLst/>
                      </a:prstGeom>
                    </p:spPr>
                  </p:pic>
                </p:oleObj>
              </mc:Fallback>
            </mc:AlternateContent>
          </a:graphicData>
        </a:graphic>
      </p:graphicFrame>
    </p:spTree>
    <p:extLst>
      <p:ext uri="{BB962C8B-B14F-4D97-AF65-F5344CB8AC3E}">
        <p14:creationId xmlns:p14="http://schemas.microsoft.com/office/powerpoint/2010/main" val="19929570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9" name="Rectangle 23"/>
          <p:cNvSpPr>
            <a:spLocks noGrp="1" noChangeArrowheads="1"/>
          </p:cNvSpPr>
          <p:nvPr>
            <p:ph type="title"/>
          </p:nvPr>
        </p:nvSpPr>
        <p:spPr>
          <a:xfrm>
            <a:off x="1475656" y="2348880"/>
            <a:ext cx="8229600" cy="1384300"/>
          </a:xfrm>
        </p:spPr>
        <p:txBody>
          <a:bodyPr/>
          <a:lstStyle/>
          <a:p>
            <a:pPr algn="ctr" eaLnBrk="1" hangingPunct="1">
              <a:defRPr/>
            </a:pPr>
            <a:r>
              <a:rPr lang="sv-SE" dirty="0" smtClean="0"/>
              <a:t> </a:t>
            </a:r>
          </a:p>
        </p:txBody>
      </p:sp>
      <p:sp>
        <p:nvSpPr>
          <p:cNvPr id="19480" name="Rectangle 24"/>
          <p:cNvSpPr>
            <a:spLocks noGrp="1" noChangeArrowheads="1"/>
          </p:cNvSpPr>
          <p:nvPr>
            <p:ph type="body" sz="half" idx="1"/>
          </p:nvPr>
        </p:nvSpPr>
        <p:spPr>
          <a:xfrm>
            <a:off x="457200" y="1905000"/>
            <a:ext cx="8229600" cy="1524000"/>
          </a:xfrm>
        </p:spPr>
        <p:txBody>
          <a:bodyPr/>
          <a:lstStyle/>
          <a:p>
            <a:pPr algn="ctr" eaLnBrk="1" hangingPunct="1">
              <a:buFontTx/>
              <a:buNone/>
              <a:defRPr/>
            </a:pPr>
            <a:r>
              <a:rPr lang="sv-SE" sz="2800" dirty="0" smtClean="0"/>
              <a:t> </a:t>
            </a:r>
          </a:p>
        </p:txBody>
      </p:sp>
      <p:sp>
        <p:nvSpPr>
          <p:cNvPr id="4" name="Platshållare för innehåll 3"/>
          <p:cNvSpPr>
            <a:spLocks noGrp="1"/>
          </p:cNvSpPr>
          <p:nvPr>
            <p:ph sz="half" idx="2"/>
          </p:nvPr>
        </p:nvSpPr>
        <p:spPr/>
        <p:txBody>
          <a:bodyPr/>
          <a:lstStyle/>
          <a:p>
            <a:endParaRPr lang="sv-SE"/>
          </a:p>
        </p:txBody>
      </p:sp>
      <p:pic>
        <p:nvPicPr>
          <p:cNvPr id="7170" name="Picture 2" descr="C:\Users\Användaren\Documents\Projekt\Projetansökningar HaV\PP Fiskevårdsområdesbildande\Bilder PP kontrollavgift\Ljungan 2009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9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p:cNvSpPr txBox="1"/>
          <p:nvPr/>
        </p:nvSpPr>
        <p:spPr>
          <a:xfrm>
            <a:off x="26043" y="115824"/>
            <a:ext cx="5976664" cy="1077218"/>
          </a:xfrm>
          <a:prstGeom prst="rect">
            <a:avLst/>
          </a:prstGeom>
          <a:noFill/>
        </p:spPr>
        <p:txBody>
          <a:bodyPr wrap="square" rtlCol="0">
            <a:spAutoFit/>
          </a:bodyPr>
          <a:lstStyle/>
          <a:p>
            <a:r>
              <a:rPr lang="sv-SE" sz="3200" dirty="0" smtClean="0">
                <a:solidFill>
                  <a:schemeClr val="tx2">
                    <a:lumMod val="60000"/>
                    <a:lumOff val="40000"/>
                  </a:schemeClr>
                </a:solidFill>
                <a:latin typeface="Comic Sans MS" pitchFamily="66" charset="0"/>
              </a:rPr>
              <a:t>Identitet måste </a:t>
            </a:r>
          </a:p>
          <a:p>
            <a:r>
              <a:rPr lang="sv-SE" sz="3200" dirty="0" smtClean="0">
                <a:solidFill>
                  <a:schemeClr val="tx2">
                    <a:lumMod val="60000"/>
                    <a:lumOff val="40000"/>
                  </a:schemeClr>
                </a:solidFill>
                <a:latin typeface="Comic Sans MS" pitchFamily="66" charset="0"/>
              </a:rPr>
              <a:t>fastställas</a:t>
            </a:r>
            <a:endParaRPr lang="sv-SE" sz="3200" dirty="0">
              <a:solidFill>
                <a:schemeClr val="tx2">
                  <a:lumMod val="60000"/>
                  <a:lumOff val="40000"/>
                </a:schemeClr>
              </a:solidFill>
              <a:latin typeface="Comic Sans MS" pitchFamily="66" charset="0"/>
            </a:endParaRPr>
          </a:p>
        </p:txBody>
      </p:sp>
      <p:sp>
        <p:nvSpPr>
          <p:cNvPr id="2" name="textruta 1"/>
          <p:cNvSpPr txBox="1"/>
          <p:nvPr/>
        </p:nvSpPr>
        <p:spPr>
          <a:xfrm>
            <a:off x="3086383" y="1988840"/>
            <a:ext cx="5832648" cy="4247317"/>
          </a:xfrm>
          <a:prstGeom prst="rect">
            <a:avLst/>
          </a:prstGeom>
          <a:solidFill>
            <a:srgbClr val="000000">
              <a:alpha val="3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dirty="0">
                <a:solidFill>
                  <a:srgbClr val="FFFFFF"/>
                </a:solidFill>
                <a:latin typeface="Comic Sans MS" panose="030F0702030302020204" pitchFamily="66" charset="0"/>
              </a:rPr>
              <a:t>Identiteten på fiskekortsköparen är viktig för att </a:t>
            </a:r>
            <a:r>
              <a:rPr lang="sv-SE" dirty="0" smtClean="0">
                <a:solidFill>
                  <a:srgbClr val="FFFFFF"/>
                </a:solidFill>
                <a:latin typeface="Comic Sans MS" panose="030F0702030302020204" pitchFamily="66" charset="0"/>
              </a:rPr>
              <a:t>rättperson </a:t>
            </a:r>
            <a:r>
              <a:rPr lang="sv-SE" dirty="0">
                <a:solidFill>
                  <a:srgbClr val="FFFFFF"/>
                </a:solidFill>
                <a:latin typeface="Comic Sans MS" panose="030F0702030302020204" pitchFamily="66" charset="0"/>
              </a:rPr>
              <a:t>ska kunna krävas på kontrollavgift. </a:t>
            </a:r>
            <a:endParaRPr lang="sv-SE" dirty="0" smtClean="0">
              <a:solidFill>
                <a:srgbClr val="FFFFFF"/>
              </a:solidFill>
              <a:latin typeface="Comic Sans MS" panose="030F0702030302020204" pitchFamily="66" charset="0"/>
            </a:endParaRPr>
          </a:p>
          <a:p>
            <a:pPr algn="just"/>
            <a:endParaRPr lang="sv-SE" dirty="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Uppmaning</a:t>
            </a:r>
            <a:r>
              <a:rPr lang="sv-SE" dirty="0">
                <a:solidFill>
                  <a:srgbClr val="FFFFFF"/>
                </a:solidFill>
                <a:latin typeface="Comic Sans MS" panose="030F0702030302020204" pitchFamily="66" charset="0"/>
              </a:rPr>
              <a:t> </a:t>
            </a:r>
            <a:r>
              <a:rPr lang="sv-SE" dirty="0" smtClean="0">
                <a:solidFill>
                  <a:srgbClr val="FFFFFF"/>
                </a:solidFill>
                <a:latin typeface="Comic Sans MS" panose="030F0702030302020204" pitchFamily="66" charset="0"/>
              </a:rPr>
              <a:t>att </a:t>
            </a:r>
            <a:r>
              <a:rPr lang="sv-SE" dirty="0">
                <a:solidFill>
                  <a:srgbClr val="FFFFFF"/>
                </a:solidFill>
                <a:latin typeface="Comic Sans MS" panose="030F0702030302020204" pitchFamily="66" charset="0"/>
              </a:rPr>
              <a:t>betala kontrollavgift förutsätter att </a:t>
            </a:r>
            <a:r>
              <a:rPr lang="sv-SE" dirty="0" smtClean="0">
                <a:solidFill>
                  <a:srgbClr val="FFFFFF"/>
                </a:solidFill>
                <a:latin typeface="Comic Sans MS" panose="030F0702030302020204" pitchFamily="66" charset="0"/>
              </a:rPr>
              <a:t>fiskaren innehar </a:t>
            </a:r>
            <a:r>
              <a:rPr lang="sv-SE" dirty="0">
                <a:solidFill>
                  <a:srgbClr val="FFFFFF"/>
                </a:solidFill>
                <a:latin typeface="Comic Sans MS" panose="030F0702030302020204" pitchFamily="66" charset="0"/>
              </a:rPr>
              <a:t>giltigt fiskekort eller annat lov att </a:t>
            </a:r>
            <a:r>
              <a:rPr lang="sv-SE" dirty="0" smtClean="0">
                <a:solidFill>
                  <a:srgbClr val="FFFFFF"/>
                </a:solidFill>
                <a:latin typeface="Comic Sans MS" panose="030F0702030302020204" pitchFamily="66" charset="0"/>
              </a:rPr>
              <a:t>fiska. Fiskekortet </a:t>
            </a:r>
            <a:r>
              <a:rPr lang="sv-SE" dirty="0">
                <a:solidFill>
                  <a:srgbClr val="FFFFFF"/>
                </a:solidFill>
                <a:latin typeface="Comic Sans MS" panose="030F0702030302020204" pitchFamily="66" charset="0"/>
              </a:rPr>
              <a:t>måste därför vara personligt och </a:t>
            </a:r>
            <a:r>
              <a:rPr lang="sv-SE" dirty="0" smtClean="0">
                <a:solidFill>
                  <a:srgbClr val="FFFFFF"/>
                </a:solidFill>
                <a:latin typeface="Comic Sans MS" panose="030F0702030302020204" pitchFamily="66" charset="0"/>
              </a:rPr>
              <a:t>kunna kopplas </a:t>
            </a:r>
            <a:r>
              <a:rPr lang="sv-SE" dirty="0">
                <a:solidFill>
                  <a:srgbClr val="FFFFFF"/>
                </a:solidFill>
                <a:latin typeface="Comic Sans MS" panose="030F0702030302020204" pitchFamily="66" charset="0"/>
              </a:rPr>
              <a:t>till innehavaren.</a:t>
            </a:r>
          </a:p>
          <a:p>
            <a:pPr algn="just"/>
            <a:endParaRPr lang="sv-SE" dirty="0" smtClean="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När </a:t>
            </a:r>
            <a:r>
              <a:rPr lang="sv-SE" dirty="0">
                <a:solidFill>
                  <a:srgbClr val="FFFFFF"/>
                </a:solidFill>
                <a:latin typeface="Comic Sans MS" panose="030F0702030302020204" pitchFamily="66" charset="0"/>
              </a:rPr>
              <a:t>föreningen utfärdar fiskekort måste åtminstone</a:t>
            </a:r>
          </a:p>
          <a:p>
            <a:pPr algn="just"/>
            <a:r>
              <a:rPr lang="sv-SE" dirty="0">
                <a:solidFill>
                  <a:srgbClr val="FFFFFF"/>
                </a:solidFill>
                <a:latin typeface="Comic Sans MS" panose="030F0702030302020204" pitchFamily="66" charset="0"/>
              </a:rPr>
              <a:t>köparens namn, adress och telefonnummer stå på </a:t>
            </a:r>
            <a:r>
              <a:rPr lang="sv-SE" dirty="0" smtClean="0">
                <a:solidFill>
                  <a:srgbClr val="FFFFFF"/>
                </a:solidFill>
                <a:latin typeface="Comic Sans MS" panose="030F0702030302020204" pitchFamily="66" charset="0"/>
              </a:rPr>
              <a:t>fiskekortet. Det </a:t>
            </a:r>
            <a:r>
              <a:rPr lang="sv-SE" dirty="0">
                <a:solidFill>
                  <a:srgbClr val="FFFFFF"/>
                </a:solidFill>
                <a:latin typeface="Comic Sans MS" panose="030F0702030302020204" pitchFamily="66" charset="0"/>
              </a:rPr>
              <a:t>gäller såväl kort från lokala </a:t>
            </a:r>
            <a:r>
              <a:rPr lang="sv-SE" dirty="0" smtClean="0">
                <a:solidFill>
                  <a:srgbClr val="FFFFFF"/>
                </a:solidFill>
                <a:latin typeface="Comic Sans MS" panose="030F0702030302020204" pitchFamily="66" charset="0"/>
              </a:rPr>
              <a:t>försäljningsställen som </a:t>
            </a:r>
            <a:r>
              <a:rPr lang="sv-SE" dirty="0">
                <a:solidFill>
                  <a:srgbClr val="FFFFFF"/>
                </a:solidFill>
                <a:latin typeface="Comic Sans MS" panose="030F0702030302020204" pitchFamily="66" charset="0"/>
              </a:rPr>
              <a:t>kort köpta via Internet</a:t>
            </a:r>
            <a:r>
              <a:rPr lang="sv-SE" dirty="0" smtClean="0">
                <a:solidFill>
                  <a:srgbClr val="FFFFFF"/>
                </a:solidFill>
                <a:latin typeface="Comic Sans MS" panose="030F0702030302020204" pitchFamily="66" charset="0"/>
              </a:rPr>
              <a:t>.</a:t>
            </a:r>
          </a:p>
          <a:p>
            <a:pPr algn="just"/>
            <a:endParaRPr lang="sv-SE" dirty="0">
              <a:solidFill>
                <a:srgbClr val="FFFFFF"/>
              </a:solidFill>
              <a:latin typeface="Comic Sans MS" panose="030F0702030302020204" pitchFamily="66" charset="0"/>
            </a:endParaRPr>
          </a:p>
          <a:p>
            <a:pPr algn="just"/>
            <a:r>
              <a:rPr lang="sv-SE" dirty="0">
                <a:solidFill>
                  <a:srgbClr val="FFFFFF"/>
                </a:solidFill>
                <a:latin typeface="Comic Sans MS" panose="030F0702030302020204" pitchFamily="66" charset="0"/>
              </a:rPr>
              <a:t>Fiskare som inte kan styrka att han eller hon innehar</a:t>
            </a:r>
          </a:p>
          <a:p>
            <a:pPr algn="just"/>
            <a:r>
              <a:rPr lang="sv-SE" dirty="0">
                <a:solidFill>
                  <a:srgbClr val="FFFFFF"/>
                </a:solidFill>
                <a:latin typeface="Comic Sans MS" panose="030F0702030302020204" pitchFamily="66" charset="0"/>
              </a:rPr>
              <a:t>giltigt fiskekort fiskar olovligt.</a:t>
            </a:r>
          </a:p>
        </p:txBody>
      </p:sp>
    </p:spTree>
    <p:extLst>
      <p:ext uri="{BB962C8B-B14F-4D97-AF65-F5344CB8AC3E}">
        <p14:creationId xmlns:p14="http://schemas.microsoft.com/office/powerpoint/2010/main" val="2924119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9" name="Rectangle 23"/>
          <p:cNvSpPr>
            <a:spLocks noGrp="1" noChangeArrowheads="1"/>
          </p:cNvSpPr>
          <p:nvPr>
            <p:ph type="title"/>
          </p:nvPr>
        </p:nvSpPr>
        <p:spPr>
          <a:xfrm>
            <a:off x="1475656" y="2348880"/>
            <a:ext cx="8229600" cy="1384300"/>
          </a:xfrm>
        </p:spPr>
        <p:txBody>
          <a:bodyPr/>
          <a:lstStyle/>
          <a:p>
            <a:pPr algn="ctr" eaLnBrk="1" hangingPunct="1">
              <a:defRPr/>
            </a:pPr>
            <a:r>
              <a:rPr lang="sv-SE" dirty="0" smtClean="0"/>
              <a:t> </a:t>
            </a:r>
          </a:p>
        </p:txBody>
      </p:sp>
      <p:sp>
        <p:nvSpPr>
          <p:cNvPr id="19480" name="Rectangle 24"/>
          <p:cNvSpPr>
            <a:spLocks noGrp="1" noChangeArrowheads="1"/>
          </p:cNvSpPr>
          <p:nvPr>
            <p:ph type="body" sz="half" idx="1"/>
          </p:nvPr>
        </p:nvSpPr>
        <p:spPr>
          <a:xfrm>
            <a:off x="457200" y="1905000"/>
            <a:ext cx="8229600" cy="1524000"/>
          </a:xfrm>
        </p:spPr>
        <p:txBody>
          <a:bodyPr/>
          <a:lstStyle/>
          <a:p>
            <a:pPr algn="ctr" eaLnBrk="1" hangingPunct="1">
              <a:buFontTx/>
              <a:buNone/>
              <a:defRPr/>
            </a:pPr>
            <a:r>
              <a:rPr lang="sv-SE" sz="2800" dirty="0" smtClean="0"/>
              <a:t> </a:t>
            </a:r>
          </a:p>
        </p:txBody>
      </p:sp>
      <p:sp>
        <p:nvSpPr>
          <p:cNvPr id="4" name="Platshållare för innehåll 3"/>
          <p:cNvSpPr>
            <a:spLocks noGrp="1"/>
          </p:cNvSpPr>
          <p:nvPr>
            <p:ph sz="half" idx="2"/>
          </p:nvPr>
        </p:nvSpPr>
        <p:spPr/>
        <p:txBody>
          <a:bodyPr/>
          <a:lstStyle/>
          <a:p>
            <a:endParaRPr lang="sv-SE"/>
          </a:p>
        </p:txBody>
      </p:sp>
      <p:pic>
        <p:nvPicPr>
          <p:cNvPr id="8194" name="Picture 2" descr="C:\Users\Användaren\Documents\Projekt\Projetansökningar HaV\PP Fiskevårdsområdesbildande\Bilder PP kontrollavgift\Bild 012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p:cNvSpPr txBox="1"/>
          <p:nvPr/>
        </p:nvSpPr>
        <p:spPr>
          <a:xfrm>
            <a:off x="1187624" y="404664"/>
            <a:ext cx="7200800" cy="584775"/>
          </a:xfrm>
          <a:prstGeom prst="rect">
            <a:avLst/>
          </a:prstGeom>
          <a:noFill/>
        </p:spPr>
        <p:txBody>
          <a:bodyPr wrap="square" rtlCol="0">
            <a:spAutoFit/>
          </a:bodyPr>
          <a:lstStyle/>
          <a:p>
            <a:r>
              <a:rPr lang="sv-SE" sz="3200" dirty="0" smtClean="0">
                <a:solidFill>
                  <a:schemeClr val="bg1"/>
                </a:solidFill>
                <a:latin typeface="Comic Sans MS" pitchFamily="66" charset="0"/>
              </a:rPr>
              <a:t>Vad händer vid utebliven betalning ?</a:t>
            </a:r>
            <a:endParaRPr lang="sv-SE" sz="3200" dirty="0">
              <a:solidFill>
                <a:schemeClr val="bg1"/>
              </a:solidFill>
              <a:latin typeface="Comic Sans MS" pitchFamily="66" charset="0"/>
            </a:endParaRPr>
          </a:p>
        </p:txBody>
      </p:sp>
      <p:sp>
        <p:nvSpPr>
          <p:cNvPr id="13" name="textruta 12"/>
          <p:cNvSpPr txBox="1"/>
          <p:nvPr/>
        </p:nvSpPr>
        <p:spPr>
          <a:xfrm>
            <a:off x="431539" y="2996952"/>
            <a:ext cx="8280920" cy="3139321"/>
          </a:xfrm>
          <a:prstGeom prst="rect">
            <a:avLst/>
          </a:prstGeom>
          <a:solidFill>
            <a:srgbClr val="1B4171">
              <a:alpha val="3607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sv-SE" dirty="0" smtClean="0">
                <a:solidFill>
                  <a:srgbClr val="FFFFFF"/>
                </a:solidFill>
                <a:latin typeface="Comic Sans MS" panose="030F0702030302020204" pitchFamily="66" charset="0"/>
              </a:rPr>
              <a:t>Om betalning av kontrollavgiften inte kommit in i tid ska föreningen </a:t>
            </a:r>
            <a:r>
              <a:rPr lang="sv-SE" dirty="0" smtClean="0">
                <a:solidFill>
                  <a:srgbClr val="FF0000"/>
                </a:solidFill>
                <a:latin typeface="Comic Sans MS" panose="030F0702030302020204" pitchFamily="66" charset="0"/>
              </a:rPr>
              <a:t>skicka en </a:t>
            </a:r>
            <a:r>
              <a:rPr lang="sv-SE" b="1" dirty="0" smtClean="0">
                <a:solidFill>
                  <a:srgbClr val="FF0000"/>
                </a:solidFill>
                <a:latin typeface="Comic Sans MS" panose="030F0702030302020204" pitchFamily="66" charset="0"/>
              </a:rPr>
              <a:t>påminnelse</a:t>
            </a:r>
            <a:r>
              <a:rPr lang="sv-SE" dirty="0" smtClean="0">
                <a:solidFill>
                  <a:srgbClr val="FF0000"/>
                </a:solidFill>
                <a:latin typeface="Comic Sans MS" panose="030F0702030302020204" pitchFamily="66" charset="0"/>
              </a:rPr>
              <a:t>.</a:t>
            </a:r>
          </a:p>
          <a:p>
            <a:pPr algn="just"/>
            <a:endParaRPr lang="sv-SE" dirty="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Därefter får föreningen driva frågan </a:t>
            </a:r>
            <a:r>
              <a:rPr lang="sv-SE" dirty="0" smtClean="0">
                <a:solidFill>
                  <a:srgbClr val="FF0000"/>
                </a:solidFill>
                <a:latin typeface="Comic Sans MS" panose="030F0702030302020204" pitchFamily="66" charset="0"/>
              </a:rPr>
              <a:t>vidare till inkasso</a:t>
            </a:r>
            <a:r>
              <a:rPr lang="sv-SE" dirty="0" smtClean="0">
                <a:solidFill>
                  <a:srgbClr val="FFFFFF"/>
                </a:solidFill>
                <a:latin typeface="Comic Sans MS" panose="030F0702030302020204" pitchFamily="66" charset="0"/>
              </a:rPr>
              <a:t> (inkassolagen 1974:182).</a:t>
            </a:r>
          </a:p>
          <a:p>
            <a:pPr algn="just"/>
            <a:endParaRPr lang="sv-SE" dirty="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Föreningen ansöker hos Kronofogden om betalningsföreläggande mot en avgift som föreningen sedan kan få tillbaka om betalningen fullföljs.</a:t>
            </a:r>
          </a:p>
          <a:p>
            <a:pPr algn="just"/>
            <a:endParaRPr lang="sv-SE" dirty="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Kronofogden skickar då en </a:t>
            </a:r>
            <a:r>
              <a:rPr lang="sv-SE" dirty="0" smtClean="0">
                <a:solidFill>
                  <a:srgbClr val="FF0000"/>
                </a:solidFill>
                <a:latin typeface="Comic Sans MS" panose="030F0702030302020204" pitchFamily="66" charset="0"/>
              </a:rPr>
              <a:t>delgivning</a:t>
            </a:r>
            <a:r>
              <a:rPr lang="sv-SE" dirty="0" smtClean="0">
                <a:solidFill>
                  <a:srgbClr val="FFFFFF"/>
                </a:solidFill>
                <a:latin typeface="Comic Sans MS" panose="030F0702030302020204" pitchFamily="66" charset="0"/>
              </a:rPr>
              <a:t> till den betalningsskyldige med mottagningsbekräftelse. </a:t>
            </a:r>
          </a:p>
        </p:txBody>
      </p:sp>
    </p:spTree>
    <p:extLst>
      <p:ext uri="{BB962C8B-B14F-4D97-AF65-F5344CB8AC3E}">
        <p14:creationId xmlns:p14="http://schemas.microsoft.com/office/powerpoint/2010/main" val="334572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sp>
        <p:nvSpPr>
          <p:cNvPr id="12" name="Ellips 11"/>
          <p:cNvSpPr/>
          <p:nvPr/>
        </p:nvSpPr>
        <p:spPr>
          <a:xfrm>
            <a:off x="3059578" y="1484784"/>
            <a:ext cx="2844316" cy="1003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smtClean="0">
                <a:latin typeface="Comic Sans MS" pitchFamily="66" charset="0"/>
              </a:rPr>
              <a:t>Före 2011</a:t>
            </a:r>
            <a:endParaRPr lang="sv-SE" sz="2400" dirty="0">
              <a:latin typeface="Comic Sans MS" pitchFamily="66" charset="0"/>
            </a:endParaRPr>
          </a:p>
        </p:txBody>
      </p:sp>
      <p:pic>
        <p:nvPicPr>
          <p:cNvPr id="5122" name="Picture 2" descr="C:\Users\Användaren\Documents\Projekt\Projetansökningar HaV\PP Fiskevårdsområdesbildande\Bilder PP kontrollavgift\Vallsjön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051720" y="35264"/>
            <a:ext cx="4572000" cy="954107"/>
          </a:xfrm>
          <a:prstGeom prst="rect">
            <a:avLst/>
          </a:prstGeom>
        </p:spPr>
        <p:txBody>
          <a:bodyPr>
            <a:spAutoFit/>
          </a:bodyPr>
          <a:lstStyle/>
          <a:p>
            <a:pPr algn="ctr"/>
            <a:r>
              <a:rPr lang="sv-SE" sz="2800" dirty="0" smtClean="0">
                <a:solidFill>
                  <a:schemeClr val="bg1"/>
                </a:solidFill>
                <a:latin typeface="Comic Sans MS" pitchFamily="66" charset="0"/>
              </a:rPr>
              <a:t>”Tjuvfiske</a:t>
            </a:r>
            <a:r>
              <a:rPr lang="sv-SE" sz="2800" dirty="0">
                <a:solidFill>
                  <a:schemeClr val="bg1"/>
                </a:solidFill>
                <a:latin typeface="Comic Sans MS" pitchFamily="66" charset="0"/>
              </a:rPr>
              <a:t>” och brott mot fiskebestämmelser</a:t>
            </a:r>
            <a:endParaRPr lang="sv-SE" sz="2800" dirty="0">
              <a:solidFill>
                <a:schemeClr val="bg1"/>
              </a:solidFill>
            </a:endParaRPr>
          </a:p>
        </p:txBody>
      </p:sp>
      <p:sp>
        <p:nvSpPr>
          <p:cNvPr id="13" name="Rektangel 12"/>
          <p:cNvSpPr/>
          <p:nvPr/>
        </p:nvSpPr>
        <p:spPr>
          <a:xfrm>
            <a:off x="251520" y="2488250"/>
            <a:ext cx="8640960" cy="4278094"/>
          </a:xfrm>
          <a:prstGeom prst="rect">
            <a:avLst/>
          </a:prstGeom>
        </p:spPr>
        <p:txBody>
          <a:bodyPr wrap="square">
            <a:spAutoFit/>
          </a:bodyPr>
          <a:lstStyle/>
          <a:p>
            <a:pPr algn="just">
              <a:lnSpc>
                <a:spcPct val="80000"/>
              </a:lnSpc>
            </a:pPr>
            <a:r>
              <a:rPr lang="sv-SE" sz="1600" b="1" dirty="0">
                <a:solidFill>
                  <a:schemeClr val="bg1"/>
                </a:solidFill>
                <a:latin typeface="Comic Sans MS" pitchFamily="66" charset="0"/>
              </a:rPr>
              <a:t>Fiskelagen (1993:787)</a:t>
            </a:r>
          </a:p>
          <a:p>
            <a:pPr algn="just">
              <a:lnSpc>
                <a:spcPct val="80000"/>
              </a:lnSpc>
            </a:pPr>
            <a:endParaRPr lang="sv-SE" sz="1600" dirty="0">
              <a:solidFill>
                <a:schemeClr val="bg1"/>
              </a:solidFill>
              <a:latin typeface="Comic Sans MS" pitchFamily="66" charset="0"/>
            </a:endParaRPr>
          </a:p>
          <a:p>
            <a:pPr algn="just">
              <a:lnSpc>
                <a:spcPct val="80000"/>
              </a:lnSpc>
            </a:pPr>
            <a:r>
              <a:rPr lang="sv-SE" sz="1600" dirty="0">
                <a:solidFill>
                  <a:schemeClr val="bg1"/>
                </a:solidFill>
                <a:latin typeface="Comic Sans MS" pitchFamily="66" charset="0"/>
              </a:rPr>
              <a:t>► 9 § Fisket i enskilda vatten tillhör fastighetsägaren</a:t>
            </a:r>
          </a:p>
          <a:p>
            <a:pPr algn="just">
              <a:lnSpc>
                <a:spcPct val="80000"/>
              </a:lnSpc>
            </a:pPr>
            <a:endParaRPr lang="sv-SE" sz="1600" dirty="0">
              <a:solidFill>
                <a:schemeClr val="bg1"/>
              </a:solidFill>
              <a:latin typeface="Comic Sans MS" pitchFamily="66" charset="0"/>
            </a:endParaRPr>
          </a:p>
          <a:p>
            <a:r>
              <a:rPr lang="sv-SE" sz="1600" dirty="0">
                <a:solidFill>
                  <a:schemeClr val="bg1"/>
                </a:solidFill>
                <a:latin typeface="Comic Sans MS" pitchFamily="66" charset="0"/>
              </a:rPr>
              <a:t>► 37 § Det som med uppsåt eller av oaktsamhet utan lov fiskar i vatten där </a:t>
            </a:r>
            <a:r>
              <a:rPr lang="sv-SE" sz="1600" dirty="0" smtClean="0">
                <a:solidFill>
                  <a:schemeClr val="bg1"/>
                </a:solidFill>
                <a:latin typeface="Comic Sans MS" pitchFamily="66" charset="0"/>
              </a:rPr>
              <a:t>annan </a:t>
            </a:r>
            <a:r>
              <a:rPr lang="sv-SE" sz="1600" dirty="0">
                <a:solidFill>
                  <a:schemeClr val="bg1"/>
                </a:solidFill>
                <a:latin typeface="Comic Sans MS" pitchFamily="66" charset="0"/>
              </a:rPr>
              <a:t>har </a:t>
            </a:r>
            <a:endParaRPr lang="sv-SE" sz="1600" dirty="0" smtClean="0">
              <a:solidFill>
                <a:schemeClr val="bg1"/>
              </a:solidFill>
              <a:latin typeface="Comic Sans MS" pitchFamily="66" charset="0"/>
            </a:endParaRPr>
          </a:p>
          <a:p>
            <a:r>
              <a:rPr lang="sv-SE" sz="1600" dirty="0">
                <a:solidFill>
                  <a:schemeClr val="bg1"/>
                </a:solidFill>
                <a:latin typeface="Comic Sans MS" pitchFamily="66" charset="0"/>
              </a:rPr>
              <a:t> </a:t>
            </a:r>
            <a:r>
              <a:rPr lang="sv-SE" sz="1600" dirty="0" smtClean="0">
                <a:solidFill>
                  <a:schemeClr val="bg1"/>
                </a:solidFill>
                <a:latin typeface="Comic Sans MS" pitchFamily="66" charset="0"/>
              </a:rPr>
              <a:t>           enskild </a:t>
            </a:r>
            <a:r>
              <a:rPr lang="sv-SE" sz="1600" dirty="0">
                <a:solidFill>
                  <a:schemeClr val="bg1"/>
                </a:solidFill>
                <a:latin typeface="Comic Sans MS" pitchFamily="66" charset="0"/>
              </a:rPr>
              <a:t>fiskerätt…döms till böter eller fängelse i högst ett </a:t>
            </a:r>
            <a:r>
              <a:rPr lang="sv-SE" sz="1600" dirty="0" smtClean="0">
                <a:solidFill>
                  <a:schemeClr val="bg1"/>
                </a:solidFill>
                <a:latin typeface="Comic Sans MS" pitchFamily="66" charset="0"/>
              </a:rPr>
              <a:t>år </a:t>
            </a:r>
            <a:r>
              <a:rPr lang="sv-SE" sz="1600" dirty="0">
                <a:solidFill>
                  <a:schemeClr val="bg1"/>
                </a:solidFill>
                <a:latin typeface="Comic Sans MS" pitchFamily="66" charset="0"/>
              </a:rPr>
              <a:t>(ej ringa fall)</a:t>
            </a:r>
          </a:p>
          <a:p>
            <a:pPr algn="just">
              <a:lnSpc>
                <a:spcPct val="80000"/>
              </a:lnSpc>
            </a:pPr>
            <a:endParaRPr lang="sv-SE" sz="1600" dirty="0" smtClean="0">
              <a:solidFill>
                <a:schemeClr val="bg1"/>
              </a:solidFill>
              <a:latin typeface="Comic Sans MS" pitchFamily="66" charset="0"/>
            </a:endParaRPr>
          </a:p>
          <a:p>
            <a:pPr algn="just">
              <a:lnSpc>
                <a:spcPct val="80000"/>
              </a:lnSpc>
            </a:pPr>
            <a:endParaRPr lang="sv-SE" sz="1600" dirty="0">
              <a:solidFill>
                <a:schemeClr val="bg1"/>
              </a:solidFill>
              <a:latin typeface="Comic Sans MS" pitchFamily="66" charset="0"/>
            </a:endParaRPr>
          </a:p>
          <a:p>
            <a:pPr algn="just">
              <a:lnSpc>
                <a:spcPct val="80000"/>
              </a:lnSpc>
            </a:pPr>
            <a:r>
              <a:rPr lang="sv-SE" sz="1600" b="1" dirty="0">
                <a:solidFill>
                  <a:schemeClr val="bg1"/>
                </a:solidFill>
                <a:latin typeface="Comic Sans MS" pitchFamily="66" charset="0"/>
              </a:rPr>
              <a:t>Lagen om fiskevårdsområden  (1983:533)</a:t>
            </a:r>
          </a:p>
          <a:p>
            <a:pPr algn="just">
              <a:lnSpc>
                <a:spcPct val="80000"/>
              </a:lnSpc>
            </a:pPr>
            <a:endParaRPr lang="sv-SE" sz="1600" b="1" dirty="0">
              <a:solidFill>
                <a:schemeClr val="bg1"/>
              </a:solidFill>
              <a:latin typeface="Comic Sans MS" pitchFamily="66" charset="0"/>
            </a:endParaRPr>
          </a:p>
          <a:p>
            <a:r>
              <a:rPr lang="sv-SE" sz="1600" dirty="0">
                <a:solidFill>
                  <a:schemeClr val="bg1"/>
                </a:solidFill>
                <a:latin typeface="Comic Sans MS" pitchFamily="66" charset="0"/>
              </a:rPr>
              <a:t>► </a:t>
            </a:r>
            <a:r>
              <a:rPr lang="sv-SE" sz="1600" dirty="0" smtClean="0">
                <a:solidFill>
                  <a:schemeClr val="bg1"/>
                </a:solidFill>
                <a:latin typeface="Comic Sans MS" pitchFamily="66" charset="0"/>
              </a:rPr>
              <a:t>31 </a:t>
            </a:r>
            <a:r>
              <a:rPr lang="sv-SE" sz="1600" dirty="0">
                <a:solidFill>
                  <a:schemeClr val="bg1"/>
                </a:solidFill>
                <a:latin typeface="Comic Sans MS" pitchFamily="66" charset="0"/>
              </a:rPr>
              <a:t>§ En fiskevårdsområdesförening får ta ut en avgift (kontrollavgift), om</a:t>
            </a:r>
          </a:p>
          <a:p>
            <a:r>
              <a:rPr lang="sv-SE" sz="1600" dirty="0">
                <a:solidFill>
                  <a:schemeClr val="bg1"/>
                </a:solidFill>
                <a:latin typeface="Comic Sans MS" pitchFamily="66" charset="0"/>
              </a:rPr>
              <a:t>            någon som har rätt att fiska inom fiskevårdsområdet fiskar i strid mot förbud</a:t>
            </a:r>
          </a:p>
          <a:p>
            <a:r>
              <a:rPr lang="sv-SE" sz="1600" dirty="0">
                <a:solidFill>
                  <a:schemeClr val="bg1"/>
                </a:solidFill>
                <a:latin typeface="Comic Sans MS" pitchFamily="66" charset="0"/>
              </a:rPr>
              <a:t>            eller villkor som enligt stadgarna eller fiskestämmans beslut gäller för fisket</a:t>
            </a:r>
          </a:p>
          <a:p>
            <a:r>
              <a:rPr lang="sv-SE" sz="1600" dirty="0">
                <a:solidFill>
                  <a:schemeClr val="bg1"/>
                </a:solidFill>
                <a:latin typeface="Comic Sans MS" pitchFamily="66" charset="0"/>
              </a:rPr>
              <a:t>            inom området. </a:t>
            </a:r>
            <a:r>
              <a:rPr lang="sv-SE" sz="1600" b="1" dirty="0">
                <a:solidFill>
                  <a:schemeClr val="bg1"/>
                </a:solidFill>
                <a:latin typeface="Comic Sans MS" pitchFamily="66" charset="0"/>
              </a:rPr>
              <a:t>Kontrollavgift får inte tas ut om överträdelsen är belagd med          </a:t>
            </a:r>
          </a:p>
          <a:p>
            <a:r>
              <a:rPr lang="sv-SE" sz="1600" b="1" dirty="0">
                <a:solidFill>
                  <a:schemeClr val="bg1"/>
                </a:solidFill>
                <a:latin typeface="Comic Sans MS" pitchFamily="66" charset="0"/>
              </a:rPr>
              <a:t>        </a:t>
            </a:r>
            <a:r>
              <a:rPr lang="sv-SE" sz="1600" b="1" dirty="0" smtClean="0">
                <a:solidFill>
                  <a:schemeClr val="bg1"/>
                </a:solidFill>
                <a:latin typeface="Comic Sans MS" pitchFamily="66" charset="0"/>
              </a:rPr>
              <a:t>straff </a:t>
            </a:r>
            <a:r>
              <a:rPr lang="sv-SE" sz="1600" b="1" dirty="0">
                <a:solidFill>
                  <a:schemeClr val="bg1"/>
                </a:solidFill>
                <a:latin typeface="Comic Sans MS" pitchFamily="66" charset="0"/>
              </a:rPr>
              <a:t>i annan lag eller författning</a:t>
            </a:r>
            <a:r>
              <a:rPr lang="sv-SE" sz="1600" dirty="0">
                <a:solidFill>
                  <a:schemeClr val="bg1"/>
                </a:solidFill>
                <a:latin typeface="Comic Sans MS" pitchFamily="66" charset="0"/>
              </a:rPr>
              <a:t>.</a:t>
            </a:r>
          </a:p>
          <a:p>
            <a:pPr algn="just">
              <a:lnSpc>
                <a:spcPct val="80000"/>
              </a:lnSpc>
            </a:pPr>
            <a:endParaRPr lang="sv-SE" sz="1600" dirty="0">
              <a:solidFill>
                <a:schemeClr val="bg1"/>
              </a:solidFill>
              <a:latin typeface="Comic Sans MS" pitchFamily="66" charset="0"/>
            </a:endParaRPr>
          </a:p>
          <a:p>
            <a:pPr algn="just">
              <a:lnSpc>
                <a:spcPct val="80000"/>
              </a:lnSpc>
            </a:pPr>
            <a:endParaRPr lang="sv-SE" sz="1000" dirty="0" smtClean="0">
              <a:solidFill>
                <a:schemeClr val="bg1"/>
              </a:solidFill>
              <a:latin typeface="Comic Sans MS" pitchFamily="66" charset="0"/>
            </a:endParaRPr>
          </a:p>
          <a:p>
            <a:pPr algn="just"/>
            <a:r>
              <a:rPr lang="sv-SE" sz="1600" b="1" dirty="0" smtClean="0">
                <a:solidFill>
                  <a:schemeClr val="bg1"/>
                </a:solidFill>
                <a:latin typeface="Comic Sans MS" pitchFamily="66" charset="0"/>
              </a:rPr>
              <a:t>Numera kan brott </a:t>
            </a:r>
            <a:r>
              <a:rPr lang="sv-SE" sz="1600" b="1" dirty="0">
                <a:solidFill>
                  <a:schemeClr val="bg1"/>
                </a:solidFill>
                <a:latin typeface="Comic Sans MS" pitchFamily="66" charset="0"/>
              </a:rPr>
              <a:t>mot fiskevårdsområdets </a:t>
            </a:r>
            <a:r>
              <a:rPr lang="sv-SE" sz="1600" b="1" dirty="0" smtClean="0">
                <a:solidFill>
                  <a:schemeClr val="bg1"/>
                </a:solidFill>
                <a:latin typeface="Comic Sans MS" pitchFamily="66" charset="0"/>
              </a:rPr>
              <a:t>egna bestämmelser endast beivras genom en kontrollavgift.</a:t>
            </a:r>
            <a:endParaRPr lang="sv-SE" sz="1600" b="1" dirty="0">
              <a:solidFill>
                <a:schemeClr val="bg1"/>
              </a:solidFill>
              <a:latin typeface="Comic Sans MS" pitchFamily="66" charset="0"/>
            </a:endParaRPr>
          </a:p>
        </p:txBody>
      </p:sp>
      <p:sp>
        <p:nvSpPr>
          <p:cNvPr id="15" name="Ellips 14"/>
          <p:cNvSpPr/>
          <p:nvPr/>
        </p:nvSpPr>
        <p:spPr>
          <a:xfrm>
            <a:off x="2915816" y="1352383"/>
            <a:ext cx="2844316" cy="100346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sv-SE" sz="2400" dirty="0" smtClean="0">
                <a:latin typeface="Comic Sans MS" pitchFamily="66" charset="0"/>
              </a:rPr>
              <a:t>Från och med 2011</a:t>
            </a:r>
            <a:endParaRPr lang="sv-SE" sz="2400" dirty="0">
              <a:latin typeface="Comic Sans MS" pitchFamily="66" charset="0"/>
            </a:endParaRPr>
          </a:p>
        </p:txBody>
      </p:sp>
    </p:spTree>
    <p:extLst>
      <p:ext uri="{BB962C8B-B14F-4D97-AF65-F5344CB8AC3E}">
        <p14:creationId xmlns:p14="http://schemas.microsoft.com/office/powerpoint/2010/main" val="1314662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sp>
        <p:nvSpPr>
          <p:cNvPr id="12" name="Ellips 11"/>
          <p:cNvSpPr/>
          <p:nvPr/>
        </p:nvSpPr>
        <p:spPr>
          <a:xfrm>
            <a:off x="3059578" y="1484784"/>
            <a:ext cx="2844316" cy="10034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smtClean="0">
                <a:latin typeface="Comic Sans MS" pitchFamily="66" charset="0"/>
              </a:rPr>
              <a:t>Före 2011</a:t>
            </a:r>
            <a:endParaRPr lang="sv-SE" sz="2400" dirty="0">
              <a:latin typeface="Comic Sans MS" pitchFamily="66" charset="0"/>
            </a:endParaRPr>
          </a:p>
        </p:txBody>
      </p:sp>
      <p:pic>
        <p:nvPicPr>
          <p:cNvPr id="6146" name="Picture 2" descr="C:\Users\Användaren\Documents\Projekt\Projetansökningar HaV\PP Fiskevårdsområdesbildande\Bilder PP kontrollavgift\Bild 0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5863"/>
          </a:xfrm>
          <a:prstGeom prst="rect">
            <a:avLst/>
          </a:prstGeom>
          <a:noFill/>
          <a:extLst>
            <a:ext uri="{909E8E84-426E-40DD-AFC4-6F175D3DCCD1}">
              <a14:hiddenFill xmlns:a14="http://schemas.microsoft.com/office/drawing/2010/main">
                <a:solidFill>
                  <a:srgbClr val="FFFFFF"/>
                </a:solidFill>
              </a14:hiddenFill>
            </a:ext>
          </a:extLst>
        </p:spPr>
      </p:pic>
      <p:sp>
        <p:nvSpPr>
          <p:cNvPr id="16" name="Rektangel 15"/>
          <p:cNvSpPr/>
          <p:nvPr/>
        </p:nvSpPr>
        <p:spPr>
          <a:xfrm>
            <a:off x="0" y="2513367"/>
            <a:ext cx="8892480" cy="4561249"/>
          </a:xfrm>
          <a:prstGeom prst="rect">
            <a:avLst/>
          </a:prstGeom>
        </p:spPr>
        <p:txBody>
          <a:bodyPr wrap="square">
            <a:spAutoFit/>
          </a:bodyPr>
          <a:lstStyle/>
          <a:p>
            <a:pPr marL="342900" indent="-342900" algn="just">
              <a:lnSpc>
                <a:spcPct val="80000"/>
              </a:lnSpc>
              <a:buAutoNum type="arabicPeriod"/>
            </a:pPr>
            <a:r>
              <a:rPr lang="sv-SE" sz="2000" b="1" dirty="0" smtClean="0">
                <a:solidFill>
                  <a:schemeClr val="bg1"/>
                </a:solidFill>
                <a:latin typeface="Comic Sans MS" pitchFamily="66" charset="0"/>
              </a:rPr>
              <a:t>Olovligt fiske eller tjuvfiske</a:t>
            </a:r>
          </a:p>
          <a:p>
            <a:pPr algn="just">
              <a:lnSpc>
                <a:spcPct val="80000"/>
              </a:lnSpc>
            </a:pPr>
            <a:r>
              <a:rPr lang="sv-SE" b="1" dirty="0" smtClean="0">
                <a:solidFill>
                  <a:schemeClr val="bg1"/>
                </a:solidFill>
                <a:latin typeface="Comic Sans MS" pitchFamily="66" charset="0"/>
              </a:rPr>
              <a:t>    </a:t>
            </a:r>
          </a:p>
          <a:p>
            <a:pPr algn="just"/>
            <a:r>
              <a:rPr lang="sv-SE" dirty="0">
                <a:solidFill>
                  <a:schemeClr val="bg1"/>
                </a:solidFill>
                <a:latin typeface="Comic Sans MS" pitchFamily="66" charset="0"/>
              </a:rPr>
              <a:t> </a:t>
            </a:r>
            <a:r>
              <a:rPr lang="sv-SE" dirty="0" smtClean="0">
                <a:solidFill>
                  <a:schemeClr val="bg1"/>
                </a:solidFill>
                <a:latin typeface="Comic Sans MS" pitchFamily="66" charset="0"/>
              </a:rPr>
              <a:t>   En fiskare saknar lov eller tillstånd  att fiska på annans vatten </a:t>
            </a:r>
            <a:endParaRPr lang="sv-SE" dirty="0">
              <a:solidFill>
                <a:schemeClr val="bg1"/>
              </a:solidFill>
              <a:latin typeface="Comic Sans MS" pitchFamily="66" charset="0"/>
            </a:endParaRPr>
          </a:p>
          <a:p>
            <a:pPr algn="just"/>
            <a:r>
              <a:rPr lang="sv-SE" b="1" dirty="0" smtClean="0">
                <a:solidFill>
                  <a:schemeClr val="bg1"/>
                </a:solidFill>
                <a:latin typeface="Comic Sans MS" pitchFamily="66" charset="0"/>
                <a:sym typeface="Wingdings"/>
              </a:rPr>
              <a:t>    skall polisanmälas</a:t>
            </a:r>
          </a:p>
          <a:p>
            <a:pPr algn="just">
              <a:lnSpc>
                <a:spcPct val="80000"/>
              </a:lnSpc>
            </a:pPr>
            <a:endParaRPr lang="sv-SE" b="1" dirty="0">
              <a:solidFill>
                <a:schemeClr val="bg1"/>
              </a:solidFill>
              <a:latin typeface="Comic Sans MS" pitchFamily="66" charset="0"/>
              <a:sym typeface="Wingdings"/>
            </a:endParaRPr>
          </a:p>
          <a:p>
            <a:pPr algn="just">
              <a:lnSpc>
                <a:spcPct val="80000"/>
              </a:lnSpc>
            </a:pPr>
            <a:r>
              <a:rPr lang="sv-SE" sz="2000" b="1" dirty="0" smtClean="0">
                <a:solidFill>
                  <a:schemeClr val="bg1"/>
                </a:solidFill>
                <a:latin typeface="Comic Sans MS" pitchFamily="66" charset="0"/>
                <a:sym typeface="Wingdings"/>
              </a:rPr>
              <a:t>2. Olaga fiske eller brott mot myndigheternas fiskebestämmelser</a:t>
            </a:r>
            <a:endParaRPr lang="sv-SE" sz="2000" b="1" dirty="0" smtClean="0">
              <a:solidFill>
                <a:schemeClr val="bg1"/>
              </a:solidFill>
              <a:latin typeface="Comic Sans MS" pitchFamily="66" charset="0"/>
            </a:endParaRPr>
          </a:p>
          <a:p>
            <a:pPr marL="342900" indent="-342900" algn="just">
              <a:lnSpc>
                <a:spcPct val="80000"/>
              </a:lnSpc>
              <a:buAutoNum type="arabicPeriod"/>
            </a:pPr>
            <a:endParaRPr lang="sv-SE" b="1" dirty="0">
              <a:solidFill>
                <a:schemeClr val="bg1"/>
              </a:solidFill>
              <a:latin typeface="Comic Sans MS" pitchFamily="66" charset="0"/>
            </a:endParaRPr>
          </a:p>
          <a:p>
            <a:pPr algn="just"/>
            <a:r>
              <a:rPr lang="sv-SE" dirty="0" smtClean="0">
                <a:solidFill>
                  <a:schemeClr val="bg1"/>
                </a:solidFill>
                <a:latin typeface="Comic Sans MS" pitchFamily="66" charset="0"/>
              </a:rPr>
              <a:t>    En </a:t>
            </a:r>
            <a:r>
              <a:rPr lang="sv-SE" dirty="0">
                <a:solidFill>
                  <a:schemeClr val="bg1"/>
                </a:solidFill>
                <a:latin typeface="Comic Sans MS" pitchFamily="66" charset="0"/>
              </a:rPr>
              <a:t>fiskare </a:t>
            </a:r>
            <a:r>
              <a:rPr lang="sv-SE" dirty="0" smtClean="0">
                <a:solidFill>
                  <a:schemeClr val="bg1"/>
                </a:solidFill>
                <a:latin typeface="Comic Sans MS" pitchFamily="66" charset="0"/>
              </a:rPr>
              <a:t>bryter mot en bestämmelse som har utfärdats med stöd av </a:t>
            </a:r>
          </a:p>
          <a:p>
            <a:pPr algn="just"/>
            <a:r>
              <a:rPr lang="sv-SE" dirty="0">
                <a:solidFill>
                  <a:schemeClr val="bg1"/>
                </a:solidFill>
                <a:latin typeface="Comic Sans MS" pitchFamily="66" charset="0"/>
              </a:rPr>
              <a:t> </a:t>
            </a:r>
            <a:r>
              <a:rPr lang="sv-SE" dirty="0" smtClean="0">
                <a:solidFill>
                  <a:schemeClr val="bg1"/>
                </a:solidFill>
                <a:latin typeface="Comic Sans MS" pitchFamily="66" charset="0"/>
              </a:rPr>
              <a:t>   fiskerilagstiftningen </a:t>
            </a:r>
            <a:r>
              <a:rPr lang="sv-SE" b="1" dirty="0" smtClean="0">
                <a:solidFill>
                  <a:schemeClr val="bg1"/>
                </a:solidFill>
                <a:latin typeface="Comic Sans MS" pitchFamily="66" charset="0"/>
                <a:sym typeface="Wingdings"/>
              </a:rPr>
              <a:t> </a:t>
            </a:r>
            <a:r>
              <a:rPr lang="sv-SE" b="1" dirty="0">
                <a:solidFill>
                  <a:schemeClr val="bg1"/>
                </a:solidFill>
                <a:latin typeface="Comic Sans MS" pitchFamily="66" charset="0"/>
                <a:sym typeface="Wingdings"/>
              </a:rPr>
              <a:t>skall </a:t>
            </a:r>
            <a:r>
              <a:rPr lang="sv-SE" b="1" dirty="0" smtClean="0">
                <a:solidFill>
                  <a:schemeClr val="bg1"/>
                </a:solidFill>
                <a:latin typeface="Comic Sans MS" pitchFamily="66" charset="0"/>
                <a:sym typeface="Wingdings"/>
              </a:rPr>
              <a:t>polisanmälas</a:t>
            </a:r>
          </a:p>
          <a:p>
            <a:pPr algn="just">
              <a:lnSpc>
                <a:spcPct val="80000"/>
              </a:lnSpc>
            </a:pPr>
            <a:endParaRPr lang="sv-SE" b="1" dirty="0">
              <a:solidFill>
                <a:schemeClr val="bg1"/>
              </a:solidFill>
              <a:latin typeface="Comic Sans MS" pitchFamily="66" charset="0"/>
              <a:sym typeface="Wingdings"/>
            </a:endParaRPr>
          </a:p>
          <a:p>
            <a:pPr algn="just">
              <a:lnSpc>
                <a:spcPct val="80000"/>
              </a:lnSpc>
            </a:pPr>
            <a:r>
              <a:rPr lang="sv-SE" sz="2000" b="1" dirty="0" smtClean="0">
                <a:solidFill>
                  <a:schemeClr val="bg1"/>
                </a:solidFill>
                <a:latin typeface="Comic Sans MS" pitchFamily="66" charset="0"/>
                <a:sym typeface="Wingdings"/>
              </a:rPr>
              <a:t>3. Överträdelse av fiskevårdsområdesföreningens bestämmelser</a:t>
            </a:r>
            <a:endParaRPr lang="sv-SE" b="1" dirty="0" smtClean="0">
              <a:solidFill>
                <a:schemeClr val="bg1"/>
              </a:solidFill>
              <a:latin typeface="Comic Sans MS" pitchFamily="66" charset="0"/>
              <a:sym typeface="Wingdings"/>
            </a:endParaRPr>
          </a:p>
          <a:p>
            <a:pPr>
              <a:lnSpc>
                <a:spcPct val="80000"/>
              </a:lnSpc>
            </a:pPr>
            <a:endParaRPr lang="sv-SE" sz="2000" dirty="0" smtClean="0">
              <a:solidFill>
                <a:schemeClr val="bg1"/>
              </a:solidFill>
              <a:latin typeface="Comic Sans MS" pitchFamily="66" charset="0"/>
            </a:endParaRPr>
          </a:p>
          <a:p>
            <a:pPr algn="just"/>
            <a:r>
              <a:rPr lang="sv-SE" dirty="0" smtClean="0">
                <a:solidFill>
                  <a:schemeClr val="bg1"/>
                </a:solidFill>
                <a:latin typeface="Comic Sans MS" pitchFamily="66" charset="0"/>
              </a:rPr>
              <a:t>     En </a:t>
            </a:r>
            <a:r>
              <a:rPr lang="sv-SE" dirty="0">
                <a:solidFill>
                  <a:schemeClr val="bg1"/>
                </a:solidFill>
                <a:latin typeface="Comic Sans MS" pitchFamily="66" charset="0"/>
              </a:rPr>
              <a:t>fiskare bryter mot </a:t>
            </a:r>
            <a:r>
              <a:rPr lang="sv-SE" dirty="0" smtClean="0">
                <a:solidFill>
                  <a:schemeClr val="bg1"/>
                </a:solidFill>
                <a:latin typeface="Comic Sans MS" pitchFamily="66" charset="0"/>
              </a:rPr>
              <a:t>regler som har införts av en  fiskevårdsområdes-   </a:t>
            </a:r>
          </a:p>
          <a:p>
            <a:pPr algn="just"/>
            <a:r>
              <a:rPr lang="sv-SE" dirty="0">
                <a:solidFill>
                  <a:schemeClr val="bg1"/>
                </a:solidFill>
                <a:latin typeface="Comic Sans MS" pitchFamily="66" charset="0"/>
              </a:rPr>
              <a:t> </a:t>
            </a:r>
            <a:r>
              <a:rPr lang="sv-SE" dirty="0" smtClean="0">
                <a:solidFill>
                  <a:schemeClr val="bg1"/>
                </a:solidFill>
                <a:latin typeface="Comic Sans MS" pitchFamily="66" charset="0"/>
              </a:rPr>
              <a:t>    förening genom stämmobeslut eller stadgar </a:t>
            </a:r>
            <a:r>
              <a:rPr lang="sv-SE" dirty="0">
                <a:solidFill>
                  <a:schemeClr val="bg1"/>
                </a:solidFill>
                <a:latin typeface="Comic Sans MS" pitchFamily="66" charset="0"/>
                <a:sym typeface="Wingdings"/>
              </a:rPr>
              <a:t> </a:t>
            </a:r>
            <a:r>
              <a:rPr lang="sv-SE" dirty="0" smtClean="0">
                <a:solidFill>
                  <a:schemeClr val="bg1"/>
                </a:solidFill>
                <a:latin typeface="Comic Sans MS" pitchFamily="66" charset="0"/>
                <a:sym typeface="Wingdings"/>
              </a:rPr>
              <a:t>ta ut kontrollavgift</a:t>
            </a:r>
            <a:endParaRPr lang="sv-SE" dirty="0">
              <a:solidFill>
                <a:schemeClr val="bg1"/>
              </a:solidFill>
              <a:latin typeface="Comic Sans MS" pitchFamily="66" charset="0"/>
              <a:sym typeface="Wingdings"/>
            </a:endParaRPr>
          </a:p>
          <a:p>
            <a:pPr algn="just">
              <a:lnSpc>
                <a:spcPct val="80000"/>
              </a:lnSpc>
            </a:pPr>
            <a:endParaRPr lang="sv-SE" sz="2000" b="1" dirty="0">
              <a:solidFill>
                <a:schemeClr val="bg1"/>
              </a:solidFill>
              <a:latin typeface="Comic Sans MS" pitchFamily="66" charset="0"/>
              <a:sym typeface="Wingdings"/>
            </a:endParaRPr>
          </a:p>
          <a:p>
            <a:pPr algn="just">
              <a:lnSpc>
                <a:spcPct val="80000"/>
              </a:lnSpc>
            </a:pPr>
            <a:r>
              <a:rPr lang="sv-SE" sz="2000" dirty="0" smtClean="0">
                <a:solidFill>
                  <a:schemeClr val="bg1"/>
                </a:solidFill>
                <a:latin typeface="Comic Sans MS" pitchFamily="66" charset="0"/>
                <a:sym typeface="Wingdings"/>
              </a:rPr>
              <a:t>Kontrollavgiften gäller ej straffbara brott mot fiskelagen</a:t>
            </a:r>
            <a:endParaRPr lang="sv-SE" sz="2000" dirty="0">
              <a:solidFill>
                <a:schemeClr val="bg1"/>
              </a:solidFill>
              <a:latin typeface="Comic Sans MS" pitchFamily="66" charset="0"/>
              <a:sym typeface="Wingdings"/>
            </a:endParaRPr>
          </a:p>
          <a:p>
            <a:pPr marL="342900" indent="-342900" algn="just">
              <a:lnSpc>
                <a:spcPct val="80000"/>
              </a:lnSpc>
              <a:buAutoNum type="arabicPeriod"/>
            </a:pPr>
            <a:endParaRPr lang="sv-SE" b="1" dirty="0" smtClean="0">
              <a:solidFill>
                <a:schemeClr val="bg1"/>
              </a:solidFill>
              <a:latin typeface="Comic Sans MS" pitchFamily="66" charset="0"/>
            </a:endParaRPr>
          </a:p>
          <a:p>
            <a:pPr marL="342900" indent="-342900" algn="just">
              <a:lnSpc>
                <a:spcPct val="80000"/>
              </a:lnSpc>
              <a:buAutoNum type="arabicPeriod"/>
            </a:pPr>
            <a:endParaRPr lang="sv-SE" b="1" dirty="0">
              <a:solidFill>
                <a:schemeClr val="bg1"/>
              </a:solidFill>
              <a:latin typeface="Comic Sans MS" pitchFamily="66" charset="0"/>
            </a:endParaRPr>
          </a:p>
        </p:txBody>
      </p:sp>
      <p:sp>
        <p:nvSpPr>
          <p:cNvPr id="17" name="Rektangel 16"/>
          <p:cNvSpPr/>
          <p:nvPr/>
        </p:nvSpPr>
        <p:spPr>
          <a:xfrm>
            <a:off x="2195736" y="260648"/>
            <a:ext cx="4572000" cy="1077218"/>
          </a:xfrm>
          <a:prstGeom prst="rect">
            <a:avLst/>
          </a:prstGeom>
        </p:spPr>
        <p:txBody>
          <a:bodyPr>
            <a:spAutoFit/>
          </a:bodyPr>
          <a:lstStyle/>
          <a:p>
            <a:pPr algn="ctr"/>
            <a:r>
              <a:rPr lang="sv-SE" sz="2800" dirty="0" smtClean="0">
                <a:solidFill>
                  <a:schemeClr val="bg1"/>
                </a:solidFill>
                <a:latin typeface="Comic Sans MS" pitchFamily="66" charset="0"/>
              </a:rPr>
              <a:t>”</a:t>
            </a:r>
            <a:r>
              <a:rPr lang="sv-SE" sz="3200" dirty="0" smtClean="0">
                <a:solidFill>
                  <a:schemeClr val="accent2"/>
                </a:solidFill>
                <a:latin typeface="Comic Sans MS" pitchFamily="66" charset="0"/>
              </a:rPr>
              <a:t>Tre olika slags överträdelser</a:t>
            </a:r>
            <a:endParaRPr lang="sv-SE" sz="3200" dirty="0">
              <a:solidFill>
                <a:schemeClr val="accent2"/>
              </a:solidFill>
            </a:endParaRPr>
          </a:p>
        </p:txBody>
      </p:sp>
    </p:spTree>
    <p:extLst>
      <p:ext uri="{BB962C8B-B14F-4D97-AF65-F5344CB8AC3E}">
        <p14:creationId xmlns:p14="http://schemas.microsoft.com/office/powerpoint/2010/main" val="2970829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2050" name="Picture 2" descr="C:\Users\Användaren\Documents\Projekt\Projetansökningar HaV\PP Fiskevårdsområdesbildande\Bilder PP kontrollavgift\bild viola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 y="0"/>
            <a:ext cx="914359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286203" y="260648"/>
            <a:ext cx="4572000" cy="584775"/>
          </a:xfrm>
          <a:prstGeom prst="rect">
            <a:avLst/>
          </a:prstGeom>
        </p:spPr>
        <p:txBody>
          <a:bodyPr>
            <a:spAutoFit/>
          </a:bodyPr>
          <a:lstStyle/>
          <a:p>
            <a:pPr algn="ctr"/>
            <a:r>
              <a:rPr lang="sv-SE" sz="3200" dirty="0" smtClean="0">
                <a:solidFill>
                  <a:schemeClr val="bg1"/>
                </a:solidFill>
                <a:latin typeface="Comic Sans MS" pitchFamily="66" charset="0"/>
              </a:rPr>
              <a:t>Kontrollavgiften</a:t>
            </a:r>
            <a:endParaRPr lang="sv-SE" sz="3200" dirty="0">
              <a:solidFill>
                <a:schemeClr val="bg1"/>
              </a:solidFill>
            </a:endParaRPr>
          </a:p>
        </p:txBody>
      </p:sp>
      <p:sp>
        <p:nvSpPr>
          <p:cNvPr id="11" name="Rektangel 10"/>
          <p:cNvSpPr/>
          <p:nvPr/>
        </p:nvSpPr>
        <p:spPr>
          <a:xfrm>
            <a:off x="125963" y="3068960"/>
            <a:ext cx="8892480" cy="3637919"/>
          </a:xfrm>
          <a:prstGeom prst="rect">
            <a:avLst/>
          </a:prstGeom>
        </p:spPr>
        <p:txBody>
          <a:bodyPr wrap="square">
            <a:spAutoFit/>
          </a:bodyPr>
          <a:lstStyle/>
          <a:p>
            <a:r>
              <a:rPr lang="sv-SE" b="1" dirty="0" smtClean="0">
                <a:solidFill>
                  <a:schemeClr val="bg1"/>
                </a:solidFill>
                <a:latin typeface="Book Antiqua"/>
              </a:rPr>
              <a:t>► </a:t>
            </a:r>
            <a:r>
              <a:rPr lang="sv-SE" b="1" dirty="0" smtClean="0">
                <a:solidFill>
                  <a:schemeClr val="bg1"/>
                </a:solidFill>
                <a:latin typeface="Comic Sans MS" panose="030F0702030302020204" pitchFamily="66" charset="0"/>
              </a:rPr>
              <a:t>Kontrollavgiften </a:t>
            </a:r>
            <a:r>
              <a:rPr lang="sv-SE" b="1" dirty="0">
                <a:solidFill>
                  <a:schemeClr val="bg1"/>
                </a:solidFill>
                <a:latin typeface="Comic Sans MS" panose="030F0702030302020204" pitchFamily="66" charset="0"/>
              </a:rPr>
              <a:t>kan bara användas i ett fiskevårdsområde när en fiskare </a:t>
            </a:r>
            <a:endParaRPr lang="sv-SE" b="1" dirty="0" smtClean="0">
              <a:solidFill>
                <a:schemeClr val="bg1"/>
              </a:solidFill>
              <a:latin typeface="Comic Sans MS" panose="030F0702030302020204" pitchFamily="66" charset="0"/>
            </a:endParaRP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bryter </a:t>
            </a:r>
            <a:r>
              <a:rPr lang="sv-SE" b="1" dirty="0">
                <a:solidFill>
                  <a:schemeClr val="bg1"/>
                </a:solidFill>
                <a:latin typeface="Comic Sans MS" panose="030F0702030302020204" pitchFamily="66" charset="0"/>
              </a:rPr>
              <a:t>mot föreningens egna regler. Avgiften får tas ut om fiskaren i </a:t>
            </a:r>
            <a:r>
              <a:rPr lang="sv-SE" b="1" dirty="0" smtClean="0">
                <a:solidFill>
                  <a:schemeClr val="bg1"/>
                </a:solidFill>
                <a:latin typeface="Comic Sans MS" panose="030F0702030302020204" pitchFamily="66" charset="0"/>
              </a:rPr>
              <a:t>  </a:t>
            </a: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övrigt </a:t>
            </a:r>
            <a:r>
              <a:rPr lang="sv-SE" b="1" dirty="0">
                <a:solidFill>
                  <a:schemeClr val="bg1"/>
                </a:solidFill>
                <a:latin typeface="Comic Sans MS" panose="030F0702030302020204" pitchFamily="66" charset="0"/>
              </a:rPr>
              <a:t>har lov att fiska och inte bryter mot fiskelagen på något sätt</a:t>
            </a:r>
            <a:r>
              <a:rPr lang="sv-SE" b="1" dirty="0" smtClean="0">
                <a:solidFill>
                  <a:schemeClr val="bg1"/>
                </a:solidFill>
                <a:latin typeface="Comic Sans MS" panose="030F0702030302020204" pitchFamily="66" charset="0"/>
              </a:rPr>
              <a:t>.</a:t>
            </a:r>
          </a:p>
          <a:p>
            <a:endParaRPr lang="sv-SE" dirty="0">
              <a:solidFill>
                <a:schemeClr val="bg1"/>
              </a:solidFill>
              <a:latin typeface="Comic Sans MS" panose="030F0702030302020204" pitchFamily="66" charset="0"/>
            </a:endParaRPr>
          </a:p>
          <a:p>
            <a:r>
              <a:rPr lang="sv-SE" b="1" dirty="0">
                <a:solidFill>
                  <a:schemeClr val="bg1"/>
                </a:solidFill>
                <a:latin typeface="Book Antiqua"/>
              </a:rPr>
              <a:t>► </a:t>
            </a:r>
            <a:r>
              <a:rPr lang="sv-SE" b="1" dirty="0" smtClean="0">
                <a:solidFill>
                  <a:schemeClr val="bg1"/>
                </a:solidFill>
                <a:latin typeface="Comic Sans MS" panose="030F0702030302020204" pitchFamily="66" charset="0"/>
              </a:rPr>
              <a:t>Fiskevårdsområdesföreningens </a:t>
            </a:r>
            <a:r>
              <a:rPr lang="sv-SE" b="1" dirty="0">
                <a:solidFill>
                  <a:schemeClr val="bg1"/>
                </a:solidFill>
                <a:latin typeface="Comic Sans MS" panose="030F0702030302020204" pitchFamily="66" charset="0"/>
              </a:rPr>
              <a:t>stämma beslutar om införandet av </a:t>
            </a:r>
            <a:r>
              <a:rPr lang="sv-SE" b="1" dirty="0" smtClean="0">
                <a:solidFill>
                  <a:schemeClr val="bg1"/>
                </a:solidFill>
                <a:latin typeface="Comic Sans MS" panose="030F0702030302020204" pitchFamily="66" charset="0"/>
              </a:rPr>
              <a:t>  </a:t>
            </a: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kontrollavgift </a:t>
            </a:r>
            <a:r>
              <a:rPr lang="sv-SE" b="1" dirty="0">
                <a:solidFill>
                  <a:schemeClr val="bg1"/>
                </a:solidFill>
                <a:latin typeface="Comic Sans MS" panose="030F0702030302020204" pitchFamily="66" charset="0"/>
              </a:rPr>
              <a:t>och ansvarar för att den som fiskar informeras om </a:t>
            </a:r>
            <a:endParaRPr lang="sv-SE" b="1" dirty="0" smtClean="0">
              <a:solidFill>
                <a:schemeClr val="bg1"/>
              </a:solidFill>
              <a:latin typeface="Comic Sans MS" panose="030F0702030302020204" pitchFamily="66" charset="0"/>
            </a:endParaRP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föreningens </a:t>
            </a:r>
            <a:r>
              <a:rPr lang="sv-SE" b="1" dirty="0">
                <a:solidFill>
                  <a:schemeClr val="bg1"/>
                </a:solidFill>
                <a:latin typeface="Comic Sans MS" panose="030F0702030302020204" pitchFamily="66" charset="0"/>
              </a:rPr>
              <a:t>fiskeregler. Vid försäljning av fiskekort ska köparen </a:t>
            </a:r>
            <a:endParaRPr lang="sv-SE" b="1" dirty="0" smtClean="0">
              <a:solidFill>
                <a:schemeClr val="bg1"/>
              </a:solidFill>
              <a:latin typeface="Comic Sans MS" panose="030F0702030302020204" pitchFamily="66" charset="0"/>
            </a:endParaRP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informeras </a:t>
            </a:r>
            <a:r>
              <a:rPr lang="sv-SE" b="1" dirty="0">
                <a:solidFill>
                  <a:schemeClr val="bg1"/>
                </a:solidFill>
                <a:latin typeface="Comic Sans MS" panose="030F0702030302020204" pitchFamily="66" charset="0"/>
              </a:rPr>
              <a:t>när han eller hon köper sitt fiskekort</a:t>
            </a:r>
            <a:r>
              <a:rPr lang="sv-SE" b="1" dirty="0" smtClean="0">
                <a:solidFill>
                  <a:schemeClr val="bg1"/>
                </a:solidFill>
                <a:latin typeface="Comic Sans MS" panose="030F0702030302020204" pitchFamily="66" charset="0"/>
              </a:rPr>
              <a:t>.</a:t>
            </a:r>
          </a:p>
          <a:p>
            <a:endParaRPr lang="sv-SE" dirty="0">
              <a:solidFill>
                <a:schemeClr val="bg1"/>
              </a:solidFill>
              <a:latin typeface="Comic Sans MS" panose="030F0702030302020204" pitchFamily="66" charset="0"/>
            </a:endParaRPr>
          </a:p>
          <a:p>
            <a:r>
              <a:rPr lang="sv-SE" b="1" dirty="0">
                <a:solidFill>
                  <a:schemeClr val="bg1"/>
                </a:solidFill>
                <a:latin typeface="Book Antiqua"/>
              </a:rPr>
              <a:t>► </a:t>
            </a:r>
            <a:r>
              <a:rPr lang="sv-SE" b="1" dirty="0" smtClean="0">
                <a:solidFill>
                  <a:schemeClr val="bg1"/>
                </a:solidFill>
                <a:latin typeface="Comic Sans MS" panose="030F0702030302020204" pitchFamily="66" charset="0"/>
              </a:rPr>
              <a:t>Nivån </a:t>
            </a:r>
            <a:r>
              <a:rPr lang="sv-SE" b="1" dirty="0">
                <a:solidFill>
                  <a:schemeClr val="bg1"/>
                </a:solidFill>
                <a:latin typeface="Comic Sans MS" panose="030F0702030302020204" pitchFamily="66" charset="0"/>
              </a:rPr>
              <a:t>på kontrollavgiften får vara högst ett tiondels prisbasbelopp (cirka </a:t>
            </a:r>
            <a:endParaRPr lang="sv-SE" b="1" dirty="0" smtClean="0">
              <a:solidFill>
                <a:schemeClr val="bg1"/>
              </a:solidFill>
              <a:latin typeface="Comic Sans MS" panose="030F0702030302020204" pitchFamily="66" charset="0"/>
            </a:endParaRP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4 </a:t>
            </a:r>
            <a:r>
              <a:rPr lang="sv-SE" b="1" dirty="0">
                <a:solidFill>
                  <a:schemeClr val="bg1"/>
                </a:solidFill>
                <a:latin typeface="Comic Sans MS" panose="030F0702030302020204" pitchFamily="66" charset="0"/>
              </a:rPr>
              <a:t>400 kronor). Ny kontrollavgift får tas ut vid varje ny eller </a:t>
            </a:r>
            <a:r>
              <a:rPr lang="sv-SE" b="1" dirty="0" smtClean="0">
                <a:solidFill>
                  <a:schemeClr val="bg1"/>
                </a:solidFill>
                <a:latin typeface="Comic Sans MS" panose="030F0702030302020204" pitchFamily="66" charset="0"/>
              </a:rPr>
              <a:t>upprepad  </a:t>
            </a:r>
          </a:p>
          <a:p>
            <a:r>
              <a:rPr lang="sv-SE" b="1" dirty="0">
                <a:solidFill>
                  <a:schemeClr val="bg1"/>
                </a:solidFill>
                <a:latin typeface="Comic Sans MS" panose="030F0702030302020204" pitchFamily="66" charset="0"/>
              </a:rPr>
              <a:t> </a:t>
            </a:r>
            <a:r>
              <a:rPr lang="sv-SE" b="1" dirty="0" smtClean="0">
                <a:solidFill>
                  <a:schemeClr val="bg1"/>
                </a:solidFill>
                <a:latin typeface="Comic Sans MS" panose="030F0702030302020204" pitchFamily="66" charset="0"/>
              </a:rPr>
              <a:t>  överträdelse. </a:t>
            </a:r>
          </a:p>
          <a:p>
            <a:pPr marL="342900" indent="-342900" algn="just">
              <a:lnSpc>
                <a:spcPct val="80000"/>
              </a:lnSpc>
              <a:buAutoNum type="arabicPeriod"/>
            </a:pPr>
            <a:endParaRPr lang="sv-SE" b="1" dirty="0">
              <a:solidFill>
                <a:schemeClr val="bg1"/>
              </a:solidFill>
              <a:latin typeface="Comic Sans MS" pitchFamily="66" charset="0"/>
            </a:endParaRPr>
          </a:p>
        </p:txBody>
      </p:sp>
    </p:spTree>
    <p:extLst>
      <p:ext uri="{BB962C8B-B14F-4D97-AF65-F5344CB8AC3E}">
        <p14:creationId xmlns:p14="http://schemas.microsoft.com/office/powerpoint/2010/main" val="3016415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8194" name="Picture 2" descr="C:\Users\Användaren\Documents\Projekt\Projetansökningar HaV\PP Fiskevårdsområdesbildande\Bilder PP kontrollavgift\Allmän sjöbild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3844"/>
            <a:ext cx="9144000" cy="6844156"/>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1088263" y="548680"/>
            <a:ext cx="6840760" cy="954107"/>
          </a:xfrm>
          <a:prstGeom prst="rect">
            <a:avLst/>
          </a:prstGeom>
        </p:spPr>
        <p:txBody>
          <a:bodyPr wrap="square">
            <a:spAutoFit/>
          </a:bodyPr>
          <a:lstStyle/>
          <a:p>
            <a:pPr algn="ctr"/>
            <a:r>
              <a:rPr lang="sv-SE" sz="3200" dirty="0" smtClean="0">
                <a:solidFill>
                  <a:schemeClr val="tx2">
                    <a:lumMod val="60000"/>
                    <a:lumOff val="40000"/>
                  </a:schemeClr>
                </a:solidFill>
                <a:latin typeface="Comic Sans MS" pitchFamily="66" charset="0"/>
              </a:rPr>
              <a:t>Gränsdragningar</a:t>
            </a:r>
          </a:p>
          <a:p>
            <a:pPr algn="ctr"/>
            <a:r>
              <a:rPr lang="sv-SE" sz="2400" dirty="0">
                <a:solidFill>
                  <a:schemeClr val="tx2">
                    <a:lumMod val="60000"/>
                    <a:lumOff val="40000"/>
                  </a:schemeClr>
                </a:solidFill>
                <a:latin typeface="Comic Sans MS" pitchFamily="66" charset="0"/>
              </a:rPr>
              <a:t>m</a:t>
            </a:r>
            <a:r>
              <a:rPr lang="sv-SE" sz="2400" dirty="0" smtClean="0">
                <a:solidFill>
                  <a:schemeClr val="tx2">
                    <a:lumMod val="60000"/>
                    <a:lumOff val="40000"/>
                  </a:schemeClr>
                </a:solidFill>
                <a:latin typeface="Comic Sans MS" pitchFamily="66" charset="0"/>
              </a:rPr>
              <a:t>ellan kontrollavgift och brott mot fiskelagen</a:t>
            </a:r>
            <a:endParaRPr lang="sv-SE" sz="2400" dirty="0">
              <a:solidFill>
                <a:schemeClr val="tx2">
                  <a:lumMod val="60000"/>
                  <a:lumOff val="40000"/>
                </a:schemeClr>
              </a:solidFill>
            </a:endParaRPr>
          </a:p>
        </p:txBody>
      </p:sp>
      <p:sp>
        <p:nvSpPr>
          <p:cNvPr id="3" name="textruta 2"/>
          <p:cNvSpPr txBox="1"/>
          <p:nvPr/>
        </p:nvSpPr>
        <p:spPr>
          <a:xfrm>
            <a:off x="375231" y="3717032"/>
            <a:ext cx="8136904" cy="2585323"/>
          </a:xfrm>
          <a:prstGeom prst="rect">
            <a:avLst/>
          </a:prstGeom>
          <a:noFill/>
        </p:spPr>
        <p:txBody>
          <a:bodyPr wrap="square" rtlCol="0">
            <a:spAutoFit/>
          </a:bodyPr>
          <a:lstStyle/>
          <a:p>
            <a:pPr algn="just"/>
            <a:r>
              <a:rPr lang="sv-SE" b="1" dirty="0">
                <a:solidFill>
                  <a:srgbClr val="FFFFFF"/>
                </a:solidFill>
                <a:latin typeface="Comic Sans MS" panose="030F0702030302020204" pitchFamily="66" charset="0"/>
              </a:rPr>
              <a:t>G</a:t>
            </a:r>
            <a:r>
              <a:rPr lang="sv-SE" dirty="0">
                <a:solidFill>
                  <a:srgbClr val="FFFFFF"/>
                </a:solidFill>
                <a:latin typeface="Comic Sans MS" panose="030F0702030302020204" pitchFamily="66" charset="0"/>
              </a:rPr>
              <a:t>rundregeln för kontrollavgiften är att den </a:t>
            </a:r>
            <a:r>
              <a:rPr lang="sv-SE" dirty="0" smtClean="0">
                <a:solidFill>
                  <a:srgbClr val="FFFFFF"/>
                </a:solidFill>
                <a:latin typeface="Comic Sans MS" panose="030F0702030302020204" pitchFamily="66" charset="0"/>
              </a:rPr>
              <a:t>som innehar </a:t>
            </a:r>
            <a:r>
              <a:rPr lang="sv-SE" dirty="0">
                <a:solidFill>
                  <a:srgbClr val="FFFFFF"/>
                </a:solidFill>
                <a:latin typeface="Comic Sans MS" panose="030F0702030302020204" pitchFamily="66" charset="0"/>
              </a:rPr>
              <a:t>fiskekort eller annat lov för visst </a:t>
            </a:r>
            <a:r>
              <a:rPr lang="sv-SE" dirty="0" smtClean="0">
                <a:solidFill>
                  <a:srgbClr val="FFFFFF"/>
                </a:solidFill>
                <a:latin typeface="Comic Sans MS" panose="030F0702030302020204" pitchFamily="66" charset="0"/>
              </a:rPr>
              <a:t>fiske, men </a:t>
            </a:r>
            <a:r>
              <a:rPr lang="sv-SE" dirty="0">
                <a:solidFill>
                  <a:srgbClr val="FFFFFF"/>
                </a:solidFill>
                <a:latin typeface="Comic Sans MS" panose="030F0702030302020204" pitchFamily="66" charset="0"/>
              </a:rPr>
              <a:t>som bryter mot reglerna som gäller för </a:t>
            </a:r>
            <a:r>
              <a:rPr lang="sv-SE" dirty="0" smtClean="0">
                <a:solidFill>
                  <a:srgbClr val="FFFFFF"/>
                </a:solidFill>
                <a:latin typeface="Comic Sans MS" panose="030F0702030302020204" pitchFamily="66" charset="0"/>
              </a:rPr>
              <a:t>detta fiske</a:t>
            </a:r>
            <a:r>
              <a:rPr lang="sv-SE" dirty="0">
                <a:solidFill>
                  <a:srgbClr val="FFFFFF"/>
                </a:solidFill>
                <a:latin typeface="Comic Sans MS" panose="030F0702030302020204" pitchFamily="66" charset="0"/>
              </a:rPr>
              <a:t>, kan åläggas att betala kontrollavgift. </a:t>
            </a:r>
            <a:endParaRPr lang="sv-SE" dirty="0" smtClean="0">
              <a:solidFill>
                <a:srgbClr val="FFFFFF"/>
              </a:solidFill>
              <a:latin typeface="Comic Sans MS" panose="030F0702030302020204" pitchFamily="66" charset="0"/>
            </a:endParaRPr>
          </a:p>
          <a:p>
            <a:pPr algn="just"/>
            <a:endParaRPr lang="sv-SE" dirty="0">
              <a:solidFill>
                <a:srgbClr val="FFFFFF"/>
              </a:solidFill>
              <a:latin typeface="Comic Sans MS" panose="030F0702030302020204" pitchFamily="66" charset="0"/>
            </a:endParaRPr>
          </a:p>
          <a:p>
            <a:pPr algn="just"/>
            <a:r>
              <a:rPr lang="sv-SE" dirty="0" smtClean="0">
                <a:solidFill>
                  <a:srgbClr val="FFFFFF"/>
                </a:solidFill>
                <a:latin typeface="Comic Sans MS" panose="030F0702030302020204" pitchFamily="66" charset="0"/>
              </a:rPr>
              <a:t>Det finns dock </a:t>
            </a:r>
            <a:r>
              <a:rPr lang="sv-SE" dirty="0">
                <a:solidFill>
                  <a:srgbClr val="FFFFFF"/>
                </a:solidFill>
                <a:latin typeface="Comic Sans MS" panose="030F0702030302020204" pitchFamily="66" charset="0"/>
              </a:rPr>
              <a:t>gränsdragningar mellan brott mot fiskelagen, </a:t>
            </a:r>
            <a:r>
              <a:rPr lang="sv-SE" dirty="0" smtClean="0">
                <a:solidFill>
                  <a:srgbClr val="FFFFFF"/>
                </a:solidFill>
                <a:latin typeface="Comic Sans MS" panose="030F0702030302020204" pitchFamily="66" charset="0"/>
              </a:rPr>
              <a:t>och när </a:t>
            </a:r>
            <a:r>
              <a:rPr lang="sv-SE" dirty="0">
                <a:solidFill>
                  <a:srgbClr val="FFFFFF"/>
                </a:solidFill>
                <a:latin typeface="Comic Sans MS" panose="030F0702030302020204" pitchFamily="66" charset="0"/>
              </a:rPr>
              <a:t>kontrollavgift ska tillämpas, som inte är helt </a:t>
            </a:r>
            <a:r>
              <a:rPr lang="sv-SE" dirty="0" smtClean="0">
                <a:solidFill>
                  <a:srgbClr val="FFFFFF"/>
                </a:solidFill>
                <a:latin typeface="Comic Sans MS" panose="030F0702030302020204" pitchFamily="66" charset="0"/>
              </a:rPr>
              <a:t>tydliga..</a:t>
            </a:r>
          </a:p>
          <a:p>
            <a:pPr algn="just"/>
            <a:endParaRPr lang="sv-SE" dirty="0">
              <a:solidFill>
                <a:srgbClr val="FFFFFF"/>
              </a:solidFill>
              <a:latin typeface="Comic Sans MS" panose="030F0702030302020204" pitchFamily="66" charset="0"/>
            </a:endParaRPr>
          </a:p>
          <a:p>
            <a:pPr algn="just"/>
            <a:r>
              <a:rPr lang="sv-SE" dirty="0">
                <a:solidFill>
                  <a:srgbClr val="FFFFFF"/>
                </a:solidFill>
                <a:latin typeface="Comic Sans MS" panose="030F0702030302020204" pitchFamily="66" charset="0"/>
              </a:rPr>
              <a:t>I vissa fall kan rättsliga prövningar därför </a:t>
            </a:r>
            <a:r>
              <a:rPr lang="sv-SE" dirty="0" smtClean="0">
                <a:solidFill>
                  <a:srgbClr val="FFFFFF"/>
                </a:solidFill>
                <a:latin typeface="Comic Sans MS" panose="030F0702030302020204" pitchFamily="66" charset="0"/>
              </a:rPr>
              <a:t>komma att </a:t>
            </a:r>
            <a:r>
              <a:rPr lang="sv-SE" dirty="0">
                <a:solidFill>
                  <a:srgbClr val="FFFFFF"/>
                </a:solidFill>
                <a:latin typeface="Comic Sans MS" panose="030F0702030302020204" pitchFamily="66" charset="0"/>
              </a:rPr>
              <a:t>förtydliga eller förändra </a:t>
            </a:r>
            <a:r>
              <a:rPr lang="sv-SE" dirty="0" smtClean="0">
                <a:solidFill>
                  <a:srgbClr val="FFFFFF"/>
                </a:solidFill>
                <a:latin typeface="Comic Sans MS" panose="030F0702030302020204" pitchFamily="66" charset="0"/>
              </a:rPr>
              <a:t>följande </a:t>
            </a:r>
            <a:r>
              <a:rPr lang="sv-SE" dirty="0">
                <a:solidFill>
                  <a:srgbClr val="FFFFFF"/>
                </a:solidFill>
                <a:latin typeface="Comic Sans MS" panose="030F0702030302020204" pitchFamily="66" charset="0"/>
              </a:rPr>
              <a:t>tolkningar.</a:t>
            </a:r>
          </a:p>
        </p:txBody>
      </p:sp>
    </p:spTree>
    <p:extLst>
      <p:ext uri="{BB962C8B-B14F-4D97-AF65-F5344CB8AC3E}">
        <p14:creationId xmlns:p14="http://schemas.microsoft.com/office/powerpoint/2010/main" val="1395784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9218" name="Picture 2" descr="C:\Users\Användaren\Documents\Projekt\Projetansökningar HaV\PP Fiskevårdsområdesbildande\Bilder PP kontrollavgift\Bild 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1023303" y="476672"/>
            <a:ext cx="6840760" cy="954107"/>
          </a:xfrm>
          <a:prstGeom prst="rect">
            <a:avLst/>
          </a:prstGeom>
          <a:solidFill>
            <a:srgbClr val="00000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1002">
            <a:schemeClr val="dk1"/>
          </a:fillRef>
          <a:effectRef idx="1">
            <a:schemeClr val="dk1"/>
          </a:effectRef>
          <a:fontRef idx="minor">
            <a:schemeClr val="dk1"/>
          </a:fontRef>
        </p:style>
        <p:txBody>
          <a:bodyPr wrap="square">
            <a:spAutoFit/>
          </a:bodyPr>
          <a:lstStyle/>
          <a:p>
            <a:pPr algn="ctr"/>
            <a:r>
              <a:rPr lang="sv-SE" sz="2800" dirty="0" smtClean="0">
                <a:solidFill>
                  <a:srgbClr val="92D050"/>
                </a:solidFill>
                <a:latin typeface="Comic Sans MS" pitchFamily="66" charset="0"/>
              </a:rPr>
              <a:t>Exempel på överträdelser som omfattas av kontrollavgiften</a:t>
            </a:r>
          </a:p>
        </p:txBody>
      </p:sp>
      <p:sp>
        <p:nvSpPr>
          <p:cNvPr id="11" name="textruta 10"/>
          <p:cNvSpPr txBox="1"/>
          <p:nvPr/>
        </p:nvSpPr>
        <p:spPr>
          <a:xfrm>
            <a:off x="503549" y="2420888"/>
            <a:ext cx="8136904" cy="4185761"/>
          </a:xfrm>
          <a:prstGeom prst="rect">
            <a:avLst/>
          </a:prstGeom>
          <a:solidFill>
            <a:schemeClr val="lt1">
              <a:alpha val="75000"/>
            </a:schemeClr>
          </a:solidFill>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sv-SE" sz="1000" b="1" dirty="0" smtClean="0">
              <a:solidFill>
                <a:srgbClr val="00B050"/>
              </a:solidFill>
              <a:latin typeface="Book Antiqua"/>
            </a:endParaRPr>
          </a:p>
          <a:p>
            <a:r>
              <a:rPr lang="sv-SE" b="1" dirty="0" smtClean="0">
                <a:solidFill>
                  <a:srgbClr val="00B050"/>
                </a:solidFill>
                <a:latin typeface="Book Antiqua"/>
              </a:rPr>
              <a:t>►</a:t>
            </a:r>
            <a:r>
              <a:rPr lang="sv-SE" dirty="0" smtClean="0">
                <a:solidFill>
                  <a:srgbClr val="00B050"/>
                </a:solidFill>
                <a:latin typeface="Comic Sans MS" panose="030F0702030302020204" pitchFamily="66" charset="0"/>
              </a:rPr>
              <a:t> </a:t>
            </a:r>
            <a:r>
              <a:rPr lang="sv-SE" dirty="0">
                <a:solidFill>
                  <a:srgbClr val="00B050"/>
                </a:solidFill>
                <a:latin typeface="Comic Sans MS" panose="030F0702030302020204" pitchFamily="66" charset="0"/>
              </a:rPr>
              <a:t>när en fiskare tagit upp för små eller för stora </a:t>
            </a:r>
            <a:r>
              <a:rPr lang="sv-SE" dirty="0" smtClean="0">
                <a:solidFill>
                  <a:srgbClr val="00B050"/>
                </a:solidFill>
                <a:latin typeface="Comic Sans MS" panose="030F0702030302020204" pitchFamily="66" charset="0"/>
              </a:rPr>
              <a:t>fiskar alltså </a:t>
            </a:r>
            <a:r>
              <a:rPr lang="sv-SE" dirty="0">
                <a:solidFill>
                  <a:srgbClr val="00B050"/>
                </a:solidFill>
                <a:latin typeface="Comic Sans MS" panose="030F0702030302020204" pitchFamily="66" charset="0"/>
              </a:rPr>
              <a:t>brutit mot </a:t>
            </a:r>
            <a:endParaRPr lang="sv-SE" dirty="0" smtClean="0">
              <a:solidFill>
                <a:srgbClr val="00B050"/>
              </a:solidFill>
              <a:latin typeface="Comic Sans MS" panose="030F0702030302020204" pitchFamily="66" charset="0"/>
            </a:endParaRP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föreningens </a:t>
            </a:r>
            <a:r>
              <a:rPr lang="sv-SE" dirty="0">
                <a:solidFill>
                  <a:srgbClr val="00B050"/>
                </a:solidFill>
                <a:latin typeface="Comic Sans MS" panose="030F0702030302020204" pitchFamily="66" charset="0"/>
              </a:rPr>
              <a:t>regler om </a:t>
            </a:r>
            <a:r>
              <a:rPr lang="sv-SE" dirty="0" smtClean="0">
                <a:solidFill>
                  <a:srgbClr val="00B050"/>
                </a:solidFill>
                <a:latin typeface="Comic Sans MS" panose="030F0702030302020204" pitchFamily="66" charset="0"/>
              </a:rPr>
              <a:t>minimimått eller maximimått</a:t>
            </a:r>
          </a:p>
          <a:p>
            <a:endParaRPr lang="sv-SE" sz="1000" dirty="0">
              <a:solidFill>
                <a:srgbClr val="00B050"/>
              </a:solidFill>
              <a:latin typeface="Comic Sans MS" panose="030F0702030302020204" pitchFamily="66" charset="0"/>
            </a:endParaRPr>
          </a:p>
          <a:p>
            <a:r>
              <a:rPr lang="sv-SE" b="1" dirty="0" smtClean="0">
                <a:solidFill>
                  <a:srgbClr val="00B050"/>
                </a:solidFill>
                <a:latin typeface="Book Antiqua"/>
              </a:rPr>
              <a:t>►</a:t>
            </a:r>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när </a:t>
            </a:r>
            <a:r>
              <a:rPr lang="sv-SE" dirty="0">
                <a:solidFill>
                  <a:srgbClr val="00B050"/>
                </a:solidFill>
                <a:latin typeface="Comic Sans MS" panose="030F0702030302020204" pitchFamily="66" charset="0"/>
              </a:rPr>
              <a:t>en fiskare med årskort eller motsvarande </a:t>
            </a:r>
            <a:r>
              <a:rPr lang="sv-SE" dirty="0" smtClean="0">
                <a:solidFill>
                  <a:srgbClr val="00B050"/>
                </a:solidFill>
                <a:latin typeface="Comic Sans MS" panose="030F0702030302020204" pitchFamily="66" charset="0"/>
              </a:rPr>
              <a:t>bryter mot </a:t>
            </a:r>
            <a:r>
              <a:rPr lang="sv-SE" dirty="0">
                <a:solidFill>
                  <a:srgbClr val="00B050"/>
                </a:solidFill>
                <a:latin typeface="Comic Sans MS" panose="030F0702030302020204" pitchFamily="66" charset="0"/>
              </a:rPr>
              <a:t>regler om </a:t>
            </a:r>
            <a:endParaRPr lang="sv-SE" dirty="0" smtClean="0">
              <a:solidFill>
                <a:srgbClr val="00B050"/>
              </a:solidFill>
              <a:latin typeface="Comic Sans MS" panose="030F0702030302020204" pitchFamily="66" charset="0"/>
            </a:endParaRP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fredningstid </a:t>
            </a:r>
            <a:r>
              <a:rPr lang="sv-SE" dirty="0">
                <a:solidFill>
                  <a:srgbClr val="00B050"/>
                </a:solidFill>
                <a:latin typeface="Comic Sans MS" panose="030F0702030302020204" pitchFamily="66" charset="0"/>
              </a:rPr>
              <a:t>som gäller viss del av </a:t>
            </a:r>
            <a:r>
              <a:rPr lang="sv-SE" dirty="0" smtClean="0">
                <a:solidFill>
                  <a:srgbClr val="00B050"/>
                </a:solidFill>
                <a:latin typeface="Comic Sans MS" panose="030F0702030302020204" pitchFamily="66" charset="0"/>
              </a:rPr>
              <a:t>kortets giltighetstid.</a:t>
            </a:r>
          </a:p>
          <a:p>
            <a:endParaRPr lang="sv-SE" sz="1000" dirty="0">
              <a:solidFill>
                <a:srgbClr val="00B050"/>
              </a:solidFill>
              <a:latin typeface="Comic Sans MS" panose="030F0702030302020204" pitchFamily="66" charset="0"/>
            </a:endParaRPr>
          </a:p>
          <a:p>
            <a:r>
              <a:rPr lang="sv-SE" b="1" dirty="0">
                <a:solidFill>
                  <a:srgbClr val="00B050"/>
                </a:solidFill>
                <a:latin typeface="Book Antiqua"/>
              </a:rPr>
              <a:t>►</a:t>
            </a:r>
            <a:r>
              <a:rPr lang="sv-SE" dirty="0" smtClean="0">
                <a:solidFill>
                  <a:srgbClr val="00B050"/>
                </a:solidFill>
                <a:latin typeface="Comic Sans MS" panose="030F0702030302020204" pitchFamily="66" charset="0"/>
              </a:rPr>
              <a:t> </a:t>
            </a:r>
            <a:r>
              <a:rPr lang="sv-SE" dirty="0">
                <a:solidFill>
                  <a:srgbClr val="00B050"/>
                </a:solidFill>
                <a:latin typeface="Comic Sans MS" panose="030F0702030302020204" pitchFamily="66" charset="0"/>
              </a:rPr>
              <a:t>när en fiskare fiskar inom ett fredat område, </a:t>
            </a:r>
            <a:r>
              <a:rPr lang="sv-SE" dirty="0" smtClean="0">
                <a:solidFill>
                  <a:srgbClr val="00B050"/>
                </a:solidFill>
                <a:latin typeface="Comic Sans MS" panose="030F0702030302020204" pitchFamily="66" charset="0"/>
              </a:rPr>
              <a:t>till exempel </a:t>
            </a:r>
            <a:r>
              <a:rPr lang="sv-SE" dirty="0">
                <a:solidFill>
                  <a:srgbClr val="00B050"/>
                </a:solidFill>
                <a:latin typeface="Comic Sans MS" panose="030F0702030302020204" pitchFamily="66" charset="0"/>
              </a:rPr>
              <a:t>en </a:t>
            </a:r>
            <a:r>
              <a:rPr lang="sv-SE" dirty="0" err="1">
                <a:solidFill>
                  <a:srgbClr val="00B050"/>
                </a:solidFill>
                <a:latin typeface="Comic Sans MS" panose="030F0702030302020204" pitchFamily="66" charset="0"/>
              </a:rPr>
              <a:t>lekvik</a:t>
            </a:r>
            <a:r>
              <a:rPr lang="sv-SE" dirty="0">
                <a:solidFill>
                  <a:srgbClr val="00B050"/>
                </a:solidFill>
                <a:latin typeface="Comic Sans MS" panose="030F0702030302020204" pitchFamily="66" charset="0"/>
              </a:rPr>
              <a:t> som </a:t>
            </a:r>
            <a:endParaRPr lang="sv-SE" dirty="0" smtClean="0">
              <a:solidFill>
                <a:srgbClr val="00B050"/>
              </a:solidFill>
              <a:latin typeface="Comic Sans MS" panose="030F0702030302020204" pitchFamily="66" charset="0"/>
            </a:endParaRP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föreningen </a:t>
            </a:r>
            <a:r>
              <a:rPr lang="sv-SE" dirty="0">
                <a:solidFill>
                  <a:srgbClr val="00B050"/>
                </a:solidFill>
                <a:latin typeface="Comic Sans MS" panose="030F0702030302020204" pitchFamily="66" charset="0"/>
              </a:rPr>
              <a:t>vill skydda och </a:t>
            </a:r>
            <a:r>
              <a:rPr lang="sv-SE" dirty="0" smtClean="0">
                <a:solidFill>
                  <a:srgbClr val="00B050"/>
                </a:solidFill>
                <a:latin typeface="Comic Sans MS" panose="030F0702030302020204" pitchFamily="66" charset="0"/>
              </a:rPr>
              <a:t>där fredningsområdet </a:t>
            </a:r>
            <a:r>
              <a:rPr lang="sv-SE" dirty="0">
                <a:solidFill>
                  <a:srgbClr val="00B050"/>
                </a:solidFill>
                <a:latin typeface="Comic Sans MS" panose="030F0702030302020204" pitchFamily="66" charset="0"/>
              </a:rPr>
              <a:t>gränsar till ett område </a:t>
            </a:r>
            <a:endParaRPr lang="sv-SE" dirty="0" smtClean="0">
              <a:solidFill>
                <a:srgbClr val="00B050"/>
              </a:solidFill>
              <a:latin typeface="Comic Sans MS" panose="030F0702030302020204" pitchFamily="66" charset="0"/>
            </a:endParaRP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där </a:t>
            </a:r>
            <a:r>
              <a:rPr lang="sv-SE" dirty="0">
                <a:solidFill>
                  <a:srgbClr val="00B050"/>
                </a:solidFill>
                <a:latin typeface="Comic Sans MS" panose="030F0702030302020204" pitchFamily="66" charset="0"/>
              </a:rPr>
              <a:t>fisket </a:t>
            </a:r>
            <a:r>
              <a:rPr lang="sv-SE" dirty="0" smtClean="0">
                <a:solidFill>
                  <a:srgbClr val="00B050"/>
                </a:solidFill>
                <a:latin typeface="Comic Sans MS" panose="030F0702030302020204" pitchFamily="66" charset="0"/>
              </a:rPr>
              <a:t>är tillåtet.</a:t>
            </a:r>
          </a:p>
          <a:p>
            <a:endParaRPr lang="sv-SE" sz="1000" dirty="0">
              <a:solidFill>
                <a:srgbClr val="00B050"/>
              </a:solidFill>
              <a:latin typeface="Comic Sans MS" panose="030F0702030302020204" pitchFamily="66" charset="0"/>
            </a:endParaRPr>
          </a:p>
          <a:p>
            <a:r>
              <a:rPr lang="sv-SE" b="1" dirty="0">
                <a:solidFill>
                  <a:srgbClr val="00B050"/>
                </a:solidFill>
                <a:latin typeface="Book Antiqua"/>
              </a:rPr>
              <a:t>►</a:t>
            </a:r>
            <a:r>
              <a:rPr lang="sv-SE" dirty="0" smtClean="0">
                <a:solidFill>
                  <a:srgbClr val="00B050"/>
                </a:solidFill>
                <a:latin typeface="Comic Sans MS" panose="030F0702030302020204" pitchFamily="66" charset="0"/>
              </a:rPr>
              <a:t> </a:t>
            </a:r>
            <a:r>
              <a:rPr lang="sv-SE" dirty="0">
                <a:solidFill>
                  <a:srgbClr val="00B050"/>
                </a:solidFill>
                <a:latin typeface="Comic Sans MS" panose="030F0702030302020204" pitchFamily="66" charset="0"/>
              </a:rPr>
              <a:t>när en fiskare använder </a:t>
            </a:r>
            <a:r>
              <a:rPr lang="sv-SE" dirty="0" smtClean="0">
                <a:solidFill>
                  <a:srgbClr val="00B050"/>
                </a:solidFill>
                <a:latin typeface="Comic Sans MS" panose="030F0702030302020204" pitchFamily="66" charset="0"/>
              </a:rPr>
              <a:t>otil</a:t>
            </a:r>
            <a:r>
              <a:rPr lang="sv-SE" dirty="0">
                <a:solidFill>
                  <a:srgbClr val="00B050"/>
                </a:solidFill>
                <a:latin typeface="Comic Sans MS" panose="030F0702030302020204" pitchFamily="66" charset="0"/>
              </a:rPr>
              <a:t>l</a:t>
            </a:r>
            <a:r>
              <a:rPr lang="sv-SE" dirty="0" smtClean="0">
                <a:solidFill>
                  <a:srgbClr val="00B050"/>
                </a:solidFill>
                <a:latin typeface="Comic Sans MS" panose="030F0702030302020204" pitchFamily="66" charset="0"/>
              </a:rPr>
              <a:t>åtet </a:t>
            </a:r>
            <a:r>
              <a:rPr lang="sv-SE" dirty="0">
                <a:solidFill>
                  <a:srgbClr val="00B050"/>
                </a:solidFill>
                <a:latin typeface="Comic Sans MS" panose="030F0702030302020204" pitchFamily="66" charset="0"/>
              </a:rPr>
              <a:t>agn eller bete </a:t>
            </a:r>
            <a:r>
              <a:rPr lang="sv-SE" dirty="0" smtClean="0">
                <a:solidFill>
                  <a:srgbClr val="00B050"/>
                </a:solidFill>
                <a:latin typeface="Comic Sans MS" panose="030F0702030302020204" pitchFamily="66" charset="0"/>
              </a:rPr>
              <a:t>eller otillåtet antal     </a:t>
            </a: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redskap</a:t>
            </a:r>
            <a:endParaRPr lang="sv-SE" dirty="0">
              <a:solidFill>
                <a:srgbClr val="00B050"/>
              </a:solidFill>
              <a:latin typeface="Comic Sans MS" panose="030F0702030302020204" pitchFamily="66" charset="0"/>
            </a:endParaRPr>
          </a:p>
          <a:p>
            <a:endParaRPr lang="sv-SE" dirty="0">
              <a:solidFill>
                <a:srgbClr val="00B050"/>
              </a:solidFill>
              <a:latin typeface="Comic Sans MS" panose="030F0702030302020204" pitchFamily="66" charset="0"/>
            </a:endParaRPr>
          </a:p>
          <a:p>
            <a:r>
              <a:rPr lang="sv-SE" b="1" dirty="0">
                <a:solidFill>
                  <a:srgbClr val="00B050"/>
                </a:solidFill>
                <a:latin typeface="Book Antiqua"/>
              </a:rPr>
              <a:t>►</a:t>
            </a:r>
            <a:r>
              <a:rPr lang="sv-SE" dirty="0" smtClean="0">
                <a:solidFill>
                  <a:srgbClr val="00B050"/>
                </a:solidFill>
                <a:latin typeface="Comic Sans MS" panose="030F0702030302020204" pitchFamily="66" charset="0"/>
              </a:rPr>
              <a:t> </a:t>
            </a:r>
            <a:r>
              <a:rPr lang="sv-SE" dirty="0">
                <a:solidFill>
                  <a:srgbClr val="00B050"/>
                </a:solidFill>
                <a:latin typeface="Comic Sans MS" panose="030F0702030302020204" pitchFamily="66" charset="0"/>
              </a:rPr>
              <a:t>omärkta eller felaktigt märkta redskap med </a:t>
            </a:r>
            <a:r>
              <a:rPr lang="sv-SE" dirty="0" smtClean="0">
                <a:solidFill>
                  <a:srgbClr val="00B050"/>
                </a:solidFill>
                <a:latin typeface="Comic Sans MS" panose="030F0702030302020204" pitchFamily="66" charset="0"/>
              </a:rPr>
              <a:t>känd ägare</a:t>
            </a:r>
            <a:r>
              <a:rPr lang="sv-SE" dirty="0">
                <a:solidFill>
                  <a:srgbClr val="00B050"/>
                </a:solidFill>
                <a:latin typeface="Comic Sans MS" panose="030F0702030302020204" pitchFamily="66" charset="0"/>
              </a:rPr>
              <a:t>, om föreningen </a:t>
            </a:r>
            <a:endParaRPr lang="sv-SE" dirty="0" smtClean="0">
              <a:solidFill>
                <a:srgbClr val="00B050"/>
              </a:solidFill>
              <a:latin typeface="Comic Sans MS" panose="030F0702030302020204" pitchFamily="66" charset="0"/>
            </a:endParaRPr>
          </a:p>
          <a:p>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   beslutat </a:t>
            </a:r>
            <a:r>
              <a:rPr lang="sv-SE" dirty="0">
                <a:solidFill>
                  <a:srgbClr val="00B050"/>
                </a:solidFill>
                <a:latin typeface="Comic Sans MS" panose="030F0702030302020204" pitchFamily="66" charset="0"/>
              </a:rPr>
              <a:t>att redskap ska </a:t>
            </a:r>
            <a:r>
              <a:rPr lang="sv-SE" dirty="0" smtClean="0">
                <a:solidFill>
                  <a:srgbClr val="00B050"/>
                </a:solidFill>
                <a:latin typeface="Comic Sans MS" panose="030F0702030302020204" pitchFamily="66" charset="0"/>
              </a:rPr>
              <a:t>vara märkta </a:t>
            </a:r>
            <a:r>
              <a:rPr lang="sv-SE" dirty="0">
                <a:solidFill>
                  <a:srgbClr val="00B050"/>
                </a:solidFill>
                <a:latin typeface="Comic Sans MS" panose="030F0702030302020204" pitchFamily="66" charset="0"/>
              </a:rPr>
              <a:t>på ett vist </a:t>
            </a:r>
            <a:r>
              <a:rPr lang="sv-SE" dirty="0" smtClean="0">
                <a:solidFill>
                  <a:srgbClr val="00B050"/>
                </a:solidFill>
                <a:latin typeface="Comic Sans MS" panose="030F0702030302020204" pitchFamily="66" charset="0"/>
              </a:rPr>
              <a:t>sätt</a:t>
            </a:r>
          </a:p>
          <a:p>
            <a:endParaRPr lang="sv-SE" sz="1000"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1662789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10242" name="Picture 2" descr="C:\Users\Användaren\Documents\Projekt\Projetansökningar HaV\PP Fiskevårdsområdesbildande\Bilder PP kontrollavgift\Allgunnen 2013 0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12"/>
            <a:ext cx="9143999" cy="6839588"/>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1061610" y="188640"/>
            <a:ext cx="6840760" cy="954107"/>
          </a:xfrm>
          <a:prstGeom prst="rect">
            <a:avLst/>
          </a:prstGeom>
          <a:solidFill>
            <a:srgbClr val="000000">
              <a:alpha val="2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002">
            <a:schemeClr val="dk1"/>
          </a:fillRef>
          <a:effectRef idx="0">
            <a:scrgbClr r="0" g="0" b="0"/>
          </a:effectRef>
          <a:fontRef idx="major"/>
        </p:style>
        <p:txBody>
          <a:bodyPr wrap="square">
            <a:spAutoFit/>
          </a:bodyPr>
          <a:lstStyle/>
          <a:p>
            <a:pPr algn="ctr"/>
            <a:r>
              <a:rPr lang="sv-SE" sz="2800" dirty="0" smtClean="0">
                <a:solidFill>
                  <a:srgbClr val="FF0000"/>
                </a:solidFill>
                <a:latin typeface="Comic Sans MS" pitchFamily="66" charset="0"/>
              </a:rPr>
              <a:t>Exempel på överträdelser som inte omfattas av kontrollavgiften</a:t>
            </a:r>
          </a:p>
        </p:txBody>
      </p:sp>
      <p:sp>
        <p:nvSpPr>
          <p:cNvPr id="12" name="textruta 11"/>
          <p:cNvSpPr txBox="1"/>
          <p:nvPr/>
        </p:nvSpPr>
        <p:spPr>
          <a:xfrm>
            <a:off x="413536" y="2276872"/>
            <a:ext cx="8316925" cy="4308872"/>
          </a:xfrm>
          <a:prstGeom prst="rect">
            <a:avLst/>
          </a:prstGeom>
          <a:solidFill>
            <a:srgbClr val="FFFFFF">
              <a:alpha val="50196"/>
            </a:srgbClr>
          </a:solidFill>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sv-SE" sz="1000" b="1" dirty="0" smtClean="0">
              <a:solidFill>
                <a:srgbClr val="FF0000"/>
              </a:solidFill>
              <a:latin typeface="Book Antiqua"/>
            </a:endParaRPr>
          </a:p>
          <a:p>
            <a:pPr algn="just"/>
            <a:r>
              <a:rPr lang="sv-SE" b="1" dirty="0" smtClean="0">
                <a:solidFill>
                  <a:srgbClr val="FF0000"/>
                </a:solidFill>
                <a:latin typeface="Book Antiqua"/>
              </a:rPr>
              <a:t>►</a:t>
            </a:r>
            <a:r>
              <a:rPr lang="sv-SE" dirty="0" smtClean="0">
                <a:solidFill>
                  <a:srgbClr val="FF0000"/>
                </a:solidFill>
                <a:latin typeface="Comic Sans MS" panose="030F0702030302020204" pitchFamily="66" charset="0"/>
              </a:rPr>
              <a:t> när </a:t>
            </a:r>
            <a:r>
              <a:rPr lang="sv-SE" dirty="0">
                <a:solidFill>
                  <a:srgbClr val="FF0000"/>
                </a:solidFill>
                <a:latin typeface="Comic Sans MS" panose="030F0702030302020204" pitchFamily="66" charset="0"/>
              </a:rPr>
              <a:t>en fiskare som löst fiskekort för en viss typ </a:t>
            </a:r>
            <a:r>
              <a:rPr lang="sv-SE" dirty="0" smtClean="0">
                <a:solidFill>
                  <a:srgbClr val="FF0000"/>
                </a:solidFill>
                <a:latin typeface="Comic Sans MS" panose="030F0702030302020204" pitchFamily="66" charset="0"/>
              </a:rPr>
              <a:t>av redskap</a:t>
            </a:r>
            <a:r>
              <a:rPr lang="sv-SE" dirty="0">
                <a:solidFill>
                  <a:srgbClr val="FF0000"/>
                </a:solidFill>
                <a:latin typeface="Comic Sans MS" panose="030F0702030302020204" pitchFamily="66" charset="0"/>
              </a:rPr>
              <a:t>, till exempel </a:t>
            </a:r>
            <a:endParaRPr lang="sv-SE" dirty="0" smtClean="0">
              <a:solidFill>
                <a:srgbClr val="FF0000"/>
              </a:solidFill>
              <a:latin typeface="Comic Sans MS" panose="030F0702030302020204" pitchFamily="66" charset="0"/>
            </a:endParaRP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handredskap</a:t>
            </a:r>
            <a:r>
              <a:rPr lang="sv-SE" dirty="0">
                <a:solidFill>
                  <a:srgbClr val="FF0000"/>
                </a:solidFill>
                <a:latin typeface="Comic Sans MS" panose="030F0702030302020204" pitchFamily="66" charset="0"/>
              </a:rPr>
              <a:t>, använder </a:t>
            </a:r>
            <a:r>
              <a:rPr lang="sv-SE" dirty="0" smtClean="0">
                <a:solidFill>
                  <a:srgbClr val="FF0000"/>
                </a:solidFill>
                <a:latin typeface="Comic Sans MS" panose="030F0702030302020204" pitchFamily="66" charset="0"/>
              </a:rPr>
              <a:t>andra sorters </a:t>
            </a:r>
            <a:r>
              <a:rPr lang="sv-SE" dirty="0">
                <a:solidFill>
                  <a:srgbClr val="FF0000"/>
                </a:solidFill>
                <a:latin typeface="Comic Sans MS" panose="030F0702030302020204" pitchFamily="66" charset="0"/>
              </a:rPr>
              <a:t>redskap, till exempel nät, ryssja </a:t>
            </a:r>
            <a:endParaRPr lang="sv-SE" dirty="0" smtClean="0">
              <a:solidFill>
                <a:srgbClr val="FF0000"/>
              </a:solidFill>
              <a:latin typeface="Comic Sans MS" panose="030F0702030302020204" pitchFamily="66" charset="0"/>
            </a:endParaRP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eller </a:t>
            </a:r>
            <a:r>
              <a:rPr lang="sv-SE" dirty="0">
                <a:solidFill>
                  <a:srgbClr val="FF0000"/>
                </a:solidFill>
                <a:latin typeface="Comic Sans MS" panose="030F0702030302020204" pitchFamily="66" charset="0"/>
              </a:rPr>
              <a:t>trål. </a:t>
            </a:r>
            <a:r>
              <a:rPr lang="sv-SE" dirty="0" smtClean="0">
                <a:solidFill>
                  <a:srgbClr val="FF0000"/>
                </a:solidFill>
                <a:latin typeface="Comic Sans MS" panose="030F0702030302020204" pitchFamily="66" charset="0"/>
              </a:rPr>
              <a:t>Sådant fiske </a:t>
            </a:r>
            <a:r>
              <a:rPr lang="sv-SE" dirty="0">
                <a:solidFill>
                  <a:srgbClr val="FF0000"/>
                </a:solidFill>
                <a:latin typeface="Comic Sans MS" panose="030F0702030302020204" pitchFamily="66" charset="0"/>
              </a:rPr>
              <a:t>ska, till dess något prejudicerande </a:t>
            </a:r>
            <a:r>
              <a:rPr lang="sv-SE" dirty="0" smtClean="0">
                <a:solidFill>
                  <a:srgbClr val="FF0000"/>
                </a:solidFill>
                <a:latin typeface="Comic Sans MS" panose="030F0702030302020204" pitchFamily="66" charset="0"/>
              </a:rPr>
              <a:t>rättsfall säger </a:t>
            </a: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annat</a:t>
            </a:r>
            <a:r>
              <a:rPr lang="sv-SE" dirty="0">
                <a:solidFill>
                  <a:srgbClr val="FF0000"/>
                </a:solidFill>
                <a:latin typeface="Comic Sans MS" panose="030F0702030302020204" pitchFamily="66" charset="0"/>
              </a:rPr>
              <a:t>, betraktas som olovligt</a:t>
            </a:r>
            <a:r>
              <a:rPr lang="sv-SE" dirty="0" smtClean="0">
                <a:solidFill>
                  <a:srgbClr val="FF0000"/>
                </a:solidFill>
                <a:latin typeface="Comic Sans MS" panose="030F0702030302020204" pitchFamily="66" charset="0"/>
              </a:rPr>
              <a:t>.</a:t>
            </a:r>
          </a:p>
          <a:p>
            <a:pPr algn="just"/>
            <a:endParaRPr lang="sv-SE" sz="1000" dirty="0">
              <a:solidFill>
                <a:srgbClr val="FF0000"/>
              </a:solidFill>
              <a:latin typeface="Comic Sans MS" panose="030F0702030302020204" pitchFamily="66" charset="0"/>
            </a:endParaRPr>
          </a:p>
          <a:p>
            <a:pPr algn="just"/>
            <a:r>
              <a:rPr lang="sv-SE" b="1" dirty="0" smtClean="0">
                <a:solidFill>
                  <a:srgbClr val="FF0000"/>
                </a:solidFill>
                <a:latin typeface="Comic Sans MS" panose="030F0702030302020204" pitchFamily="66" charset="0"/>
              </a:rPr>
              <a:t>►</a:t>
            </a:r>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när </a:t>
            </a:r>
            <a:r>
              <a:rPr lang="sv-SE" dirty="0">
                <a:solidFill>
                  <a:srgbClr val="FF0000"/>
                </a:solidFill>
                <a:latin typeface="Comic Sans MS" panose="030F0702030302020204" pitchFamily="66" charset="0"/>
              </a:rPr>
              <a:t>en fiskare fiskar i en sjö eller ett vattendrag </a:t>
            </a:r>
            <a:r>
              <a:rPr lang="sv-SE" dirty="0" smtClean="0">
                <a:solidFill>
                  <a:srgbClr val="FF0000"/>
                </a:solidFill>
                <a:latin typeface="Comic Sans MS" panose="030F0702030302020204" pitchFamily="66" charset="0"/>
              </a:rPr>
              <a:t>som ligger </a:t>
            </a:r>
            <a:r>
              <a:rPr lang="sv-SE" dirty="0">
                <a:solidFill>
                  <a:srgbClr val="FF0000"/>
                </a:solidFill>
                <a:latin typeface="Comic Sans MS" panose="030F0702030302020204" pitchFamily="66" charset="0"/>
              </a:rPr>
              <a:t>inom </a:t>
            </a:r>
            <a:endParaRPr lang="sv-SE" dirty="0" smtClean="0">
              <a:solidFill>
                <a:srgbClr val="FF0000"/>
              </a:solidFill>
              <a:latin typeface="Comic Sans MS" panose="030F0702030302020204" pitchFamily="66" charset="0"/>
            </a:endParaRP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fiskevårdsområdet </a:t>
            </a:r>
            <a:r>
              <a:rPr lang="sv-SE" dirty="0">
                <a:solidFill>
                  <a:srgbClr val="FF0000"/>
                </a:solidFill>
                <a:latin typeface="Comic Sans MS" panose="030F0702030302020204" pitchFamily="66" charset="0"/>
              </a:rPr>
              <a:t>men som inte ingår </a:t>
            </a:r>
            <a:r>
              <a:rPr lang="sv-SE" dirty="0" smtClean="0">
                <a:solidFill>
                  <a:srgbClr val="FF0000"/>
                </a:solidFill>
                <a:latin typeface="Comic Sans MS" panose="030F0702030302020204" pitchFamily="66" charset="0"/>
              </a:rPr>
              <a:t>i det </a:t>
            </a:r>
            <a:r>
              <a:rPr lang="sv-SE" dirty="0">
                <a:solidFill>
                  <a:srgbClr val="FF0000"/>
                </a:solidFill>
                <a:latin typeface="Comic Sans MS" panose="030F0702030302020204" pitchFamily="66" charset="0"/>
              </a:rPr>
              <a:t>område som är upplåtet </a:t>
            </a:r>
            <a:endParaRPr lang="sv-SE" dirty="0" smtClean="0">
              <a:solidFill>
                <a:srgbClr val="FF0000"/>
              </a:solidFill>
              <a:latin typeface="Comic Sans MS" panose="030F0702030302020204" pitchFamily="66" charset="0"/>
            </a:endParaRP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genom fiskekortet</a:t>
            </a:r>
            <a:r>
              <a:rPr lang="sv-SE" dirty="0">
                <a:solidFill>
                  <a:srgbClr val="FF0000"/>
                </a:solidFill>
                <a:latin typeface="Comic Sans MS" panose="030F0702030302020204" pitchFamily="66" charset="0"/>
              </a:rPr>
              <a:t>. Fiskaren saknar i </a:t>
            </a:r>
            <a:r>
              <a:rPr lang="sv-SE" dirty="0" smtClean="0">
                <a:solidFill>
                  <a:srgbClr val="FF0000"/>
                </a:solidFill>
                <a:latin typeface="Comic Sans MS" panose="030F0702030302020204" pitchFamily="66" charset="0"/>
              </a:rPr>
              <a:t>det fallet </a:t>
            </a:r>
            <a:r>
              <a:rPr lang="sv-SE" dirty="0">
                <a:solidFill>
                  <a:srgbClr val="FF0000"/>
                </a:solidFill>
                <a:latin typeface="Comic Sans MS" panose="030F0702030302020204" pitchFamily="66" charset="0"/>
              </a:rPr>
              <a:t>fiskekort för den </a:t>
            </a:r>
            <a:r>
              <a:rPr lang="sv-SE" dirty="0" smtClean="0">
                <a:solidFill>
                  <a:srgbClr val="FF0000"/>
                </a:solidFill>
                <a:latin typeface="Comic Sans MS" panose="030F0702030302020204" pitchFamily="66" charset="0"/>
              </a:rPr>
              <a:t>aktuella </a:t>
            </a: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sjön </a:t>
            </a:r>
            <a:r>
              <a:rPr lang="sv-SE" dirty="0">
                <a:solidFill>
                  <a:srgbClr val="FF0000"/>
                </a:solidFill>
                <a:latin typeface="Comic Sans MS" panose="030F0702030302020204" pitchFamily="66" charset="0"/>
              </a:rPr>
              <a:t>och fisket är olovligt.</a:t>
            </a:r>
          </a:p>
          <a:p>
            <a:pPr algn="just"/>
            <a:endParaRPr lang="sv-SE" sz="1000" dirty="0">
              <a:solidFill>
                <a:srgbClr val="FF0000"/>
              </a:solidFill>
              <a:latin typeface="Comic Sans MS" panose="030F0702030302020204" pitchFamily="66" charset="0"/>
            </a:endParaRPr>
          </a:p>
          <a:p>
            <a:pPr algn="just"/>
            <a:r>
              <a:rPr lang="sv-SE" b="1" dirty="0">
                <a:solidFill>
                  <a:srgbClr val="FF0000"/>
                </a:solidFill>
                <a:latin typeface="Comic Sans MS" panose="030F0702030302020204" pitchFamily="66" charset="0"/>
              </a:rPr>
              <a:t>►</a:t>
            </a:r>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redskap </a:t>
            </a:r>
            <a:r>
              <a:rPr lang="sv-SE" dirty="0">
                <a:solidFill>
                  <a:srgbClr val="FF0000"/>
                </a:solidFill>
                <a:latin typeface="Comic Sans MS" panose="030F0702030302020204" pitchFamily="66" charset="0"/>
              </a:rPr>
              <a:t>utan känd ägare </a:t>
            </a:r>
            <a:r>
              <a:rPr lang="sv-SE" dirty="0" smtClean="0">
                <a:solidFill>
                  <a:srgbClr val="FF0000"/>
                </a:solidFill>
                <a:latin typeface="Comic Sans MS" panose="030F0702030302020204" pitchFamily="66" charset="0"/>
              </a:rPr>
              <a:t>ska betraktas </a:t>
            </a:r>
            <a:r>
              <a:rPr lang="sv-SE" dirty="0">
                <a:solidFill>
                  <a:srgbClr val="FF0000"/>
                </a:solidFill>
                <a:latin typeface="Comic Sans MS" panose="030F0702030302020204" pitchFamily="66" charset="0"/>
              </a:rPr>
              <a:t>som olovligt fiske</a:t>
            </a:r>
            <a:r>
              <a:rPr lang="sv-SE" dirty="0" smtClean="0">
                <a:solidFill>
                  <a:srgbClr val="FF0000"/>
                </a:solidFill>
                <a:latin typeface="Comic Sans MS" panose="030F0702030302020204" pitchFamily="66" charset="0"/>
              </a:rPr>
              <a:t>.</a:t>
            </a:r>
          </a:p>
          <a:p>
            <a:pPr algn="just"/>
            <a:endParaRPr lang="sv-SE" sz="1000" dirty="0">
              <a:solidFill>
                <a:srgbClr val="FF0000"/>
              </a:solidFill>
              <a:latin typeface="Comic Sans MS" panose="030F0702030302020204" pitchFamily="66" charset="0"/>
            </a:endParaRPr>
          </a:p>
          <a:p>
            <a:pPr algn="just"/>
            <a:r>
              <a:rPr lang="sv-SE" b="1" dirty="0">
                <a:solidFill>
                  <a:srgbClr val="FF0000"/>
                </a:solidFill>
                <a:latin typeface="Comic Sans MS" panose="030F0702030302020204" pitchFamily="66" charset="0"/>
              </a:rPr>
              <a:t>►</a:t>
            </a:r>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En </a:t>
            </a:r>
            <a:r>
              <a:rPr lang="sv-SE" dirty="0">
                <a:solidFill>
                  <a:srgbClr val="FF0000"/>
                </a:solidFill>
                <a:latin typeface="Comic Sans MS" panose="030F0702030302020204" pitchFamily="66" charset="0"/>
              </a:rPr>
              <a:t>fiskare som tar upp fler fiskar än vad fiskekortet medger har  </a:t>
            </a:r>
            <a:r>
              <a:rPr lang="sv-SE" dirty="0" smtClean="0">
                <a:solidFill>
                  <a:srgbClr val="FF0000"/>
                </a:solidFill>
                <a:latin typeface="Comic Sans MS" panose="030F0702030302020204" pitchFamily="66" charset="0"/>
              </a:rPr>
              <a:t> </a:t>
            </a: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förverkat </a:t>
            </a:r>
            <a:r>
              <a:rPr lang="sv-SE" dirty="0">
                <a:solidFill>
                  <a:srgbClr val="FF0000"/>
                </a:solidFill>
                <a:latin typeface="Comic Sans MS" panose="030F0702030302020204" pitchFamily="66" charset="0"/>
              </a:rPr>
              <a:t>sitt </a:t>
            </a:r>
            <a:r>
              <a:rPr lang="sv-SE" dirty="0" smtClean="0">
                <a:solidFill>
                  <a:srgbClr val="FF0000"/>
                </a:solidFill>
                <a:latin typeface="Comic Sans MS" panose="030F0702030302020204" pitchFamily="66" charset="0"/>
              </a:rPr>
              <a:t>fiskekort </a:t>
            </a:r>
            <a:r>
              <a:rPr lang="sv-SE" dirty="0">
                <a:solidFill>
                  <a:srgbClr val="FF0000"/>
                </a:solidFill>
                <a:latin typeface="Comic Sans MS" panose="030F0702030302020204" pitchFamily="66" charset="0"/>
              </a:rPr>
              <a:t>och fiskar utan lov. I det fallet </a:t>
            </a:r>
            <a:r>
              <a:rPr lang="sv-SE" dirty="0" smtClean="0">
                <a:solidFill>
                  <a:srgbClr val="FF0000"/>
                </a:solidFill>
                <a:latin typeface="Comic Sans MS" panose="030F0702030302020204" pitchFamily="66" charset="0"/>
              </a:rPr>
              <a:t>kan </a:t>
            </a: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kontrollavgiften </a:t>
            </a:r>
            <a:r>
              <a:rPr lang="sv-SE" dirty="0">
                <a:solidFill>
                  <a:srgbClr val="FF0000"/>
                </a:solidFill>
                <a:latin typeface="Comic Sans MS" panose="030F0702030302020204" pitchFamily="66" charset="0"/>
              </a:rPr>
              <a:t>alltså inte </a:t>
            </a:r>
            <a:r>
              <a:rPr lang="sv-SE" dirty="0" smtClean="0">
                <a:solidFill>
                  <a:srgbClr val="FF0000"/>
                </a:solidFill>
                <a:latin typeface="Comic Sans MS" panose="030F0702030302020204" pitchFamily="66" charset="0"/>
              </a:rPr>
              <a:t>tillämpas (prejudicerande dom Hovrätten </a:t>
            </a:r>
          </a:p>
          <a:p>
            <a:pPr algn="just"/>
            <a:r>
              <a:rPr lang="sv-SE" dirty="0">
                <a:solidFill>
                  <a:srgbClr val="FF0000"/>
                </a:solidFill>
                <a:latin typeface="Comic Sans MS" panose="030F0702030302020204" pitchFamily="66" charset="0"/>
              </a:rPr>
              <a:t> </a:t>
            </a:r>
            <a:r>
              <a:rPr lang="sv-SE" dirty="0" smtClean="0">
                <a:solidFill>
                  <a:srgbClr val="FF0000"/>
                </a:solidFill>
                <a:latin typeface="Comic Sans MS" panose="030F0702030302020204" pitchFamily="66" charset="0"/>
              </a:rPr>
              <a:t>   i Nedre Norrland).</a:t>
            </a:r>
          </a:p>
        </p:txBody>
      </p:sp>
    </p:spTree>
    <p:extLst>
      <p:ext uri="{BB962C8B-B14F-4D97-AF65-F5344CB8AC3E}">
        <p14:creationId xmlns:p14="http://schemas.microsoft.com/office/powerpoint/2010/main" val="1551157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p:cNvSpPr txBox="1"/>
          <p:nvPr/>
        </p:nvSpPr>
        <p:spPr>
          <a:xfrm>
            <a:off x="2735288" y="1859340"/>
            <a:ext cx="6408712" cy="1569660"/>
          </a:xfrm>
          <a:prstGeom prst="rect">
            <a:avLst/>
          </a:prstGeom>
          <a:noFill/>
        </p:spPr>
        <p:txBody>
          <a:bodyPr wrap="square" rtlCol="0">
            <a:spAutoFit/>
          </a:bodyPr>
          <a:lstStyle/>
          <a:p>
            <a:pPr algn="ctr"/>
            <a:r>
              <a:rPr lang="sv-SE" sz="3200" dirty="0" smtClean="0">
                <a:solidFill>
                  <a:schemeClr val="bg1"/>
                </a:solidFill>
              </a:rPr>
              <a:t>Fiskevårdsområdet – lokal förvaltningsform för enskilda fiskevatten</a:t>
            </a:r>
            <a:endParaRPr lang="sv-SE" sz="3200" dirty="0">
              <a:solidFill>
                <a:schemeClr val="bg1"/>
              </a:solidFill>
            </a:endParaRPr>
          </a:p>
        </p:txBody>
      </p:sp>
      <p:sp>
        <p:nvSpPr>
          <p:cNvPr id="14" name="textruta 13"/>
          <p:cNvSpPr txBox="1"/>
          <p:nvPr/>
        </p:nvSpPr>
        <p:spPr>
          <a:xfrm>
            <a:off x="2844316" y="4714016"/>
            <a:ext cx="2411760" cy="1200329"/>
          </a:xfrm>
          <a:prstGeom prst="rect">
            <a:avLst/>
          </a:prstGeom>
          <a:noFill/>
        </p:spPr>
        <p:txBody>
          <a:bodyPr wrap="square" rtlCol="0">
            <a:spAutoFit/>
          </a:bodyPr>
          <a:lstStyle/>
          <a:p>
            <a:endParaRPr lang="sv-SE" dirty="0"/>
          </a:p>
          <a:p>
            <a:endParaRPr lang="sv-SE" dirty="0" smtClean="0"/>
          </a:p>
          <a:p>
            <a:endParaRPr lang="sv-SE" dirty="0"/>
          </a:p>
          <a:p>
            <a:endParaRPr lang="sv-SE" dirty="0"/>
          </a:p>
        </p:txBody>
      </p:sp>
      <p:pic>
        <p:nvPicPr>
          <p:cNvPr id="11266" name="Picture 2" descr="C:\Users\Användaren\Documents\Bilder\Gamla bilder\Gärdsholmen\Blandat 0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5439"/>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1259632" y="188640"/>
            <a:ext cx="5472608" cy="1077218"/>
          </a:xfrm>
          <a:prstGeom prst="rect">
            <a:avLst/>
          </a:prstGeom>
        </p:spPr>
        <p:txBody>
          <a:bodyPr wrap="square">
            <a:spAutoFit/>
          </a:bodyPr>
          <a:lstStyle/>
          <a:p>
            <a:pPr algn="ctr"/>
            <a:r>
              <a:rPr lang="sv-SE" sz="3200" dirty="0" smtClean="0">
                <a:solidFill>
                  <a:schemeClr val="accent1">
                    <a:lumMod val="75000"/>
                  </a:schemeClr>
                </a:solidFill>
                <a:latin typeface="Comic Sans MS" pitchFamily="66" charset="0"/>
              </a:rPr>
              <a:t>Vad gäller för medlem i fiskevårdsområdet ?</a:t>
            </a:r>
          </a:p>
        </p:txBody>
      </p:sp>
      <p:sp>
        <p:nvSpPr>
          <p:cNvPr id="2" name="textruta 1"/>
          <p:cNvSpPr txBox="1"/>
          <p:nvPr/>
        </p:nvSpPr>
        <p:spPr>
          <a:xfrm>
            <a:off x="5256076" y="2276872"/>
            <a:ext cx="3887924" cy="4278094"/>
          </a:xfrm>
          <a:prstGeom prst="rect">
            <a:avLst/>
          </a:prstGeom>
          <a:solidFill>
            <a:srgbClr val="000000">
              <a:alpha val="40000"/>
            </a:srgbClr>
          </a:solidFill>
          <a:effectLst>
            <a:softEdge rad="635000"/>
          </a:effectLst>
        </p:spPr>
        <p:txBody>
          <a:bodyPr wrap="square" rtlCol="0">
            <a:spAutoFit/>
          </a:bodyPr>
          <a:lstStyle/>
          <a:p>
            <a:r>
              <a:rPr lang="sv-SE" dirty="0">
                <a:solidFill>
                  <a:srgbClr val="FFFFFF"/>
                </a:solidFill>
                <a:latin typeface="Comic Sans MS" panose="030F0702030302020204" pitchFamily="66" charset="0"/>
              </a:rPr>
              <a:t>Medlem kan </a:t>
            </a:r>
            <a:r>
              <a:rPr lang="sv-SE" dirty="0" smtClean="0">
                <a:solidFill>
                  <a:srgbClr val="FFFFFF"/>
                </a:solidFill>
                <a:latin typeface="Comic Sans MS" panose="030F0702030302020204" pitchFamily="66" charset="0"/>
              </a:rPr>
              <a:t>aldrig </a:t>
            </a:r>
            <a:r>
              <a:rPr lang="sv-SE" dirty="0">
                <a:solidFill>
                  <a:srgbClr val="FFFFFF"/>
                </a:solidFill>
                <a:latin typeface="Comic Sans MS" panose="030F0702030302020204" pitchFamily="66" charset="0"/>
              </a:rPr>
              <a:t>fiska olovligt på sitt </a:t>
            </a:r>
            <a:r>
              <a:rPr lang="sv-SE" dirty="0" smtClean="0">
                <a:solidFill>
                  <a:srgbClr val="FFFFFF"/>
                </a:solidFill>
                <a:latin typeface="Comic Sans MS" panose="030F0702030302020204" pitchFamily="66" charset="0"/>
              </a:rPr>
              <a:t>eget vatten </a:t>
            </a:r>
            <a:r>
              <a:rPr lang="sv-SE" dirty="0">
                <a:solidFill>
                  <a:srgbClr val="FFFFFF"/>
                </a:solidFill>
                <a:latin typeface="Comic Sans MS" panose="030F0702030302020204" pitchFamily="66" charset="0"/>
              </a:rPr>
              <a:t>eller inom den egna samfälligheten, oavsett </a:t>
            </a:r>
            <a:r>
              <a:rPr lang="sv-SE" dirty="0" smtClean="0">
                <a:solidFill>
                  <a:srgbClr val="FFFFFF"/>
                </a:solidFill>
                <a:latin typeface="Comic Sans MS" panose="030F0702030302020204" pitchFamily="66" charset="0"/>
              </a:rPr>
              <a:t>vilka redskap </a:t>
            </a:r>
            <a:r>
              <a:rPr lang="sv-SE" dirty="0">
                <a:solidFill>
                  <a:srgbClr val="FFFFFF"/>
                </a:solidFill>
                <a:latin typeface="Comic Sans MS" panose="030F0702030302020204" pitchFamily="66" charset="0"/>
              </a:rPr>
              <a:t>hon eller han använder. </a:t>
            </a:r>
            <a:endParaRPr lang="sv-SE" dirty="0" smtClean="0">
              <a:solidFill>
                <a:srgbClr val="FFFFFF"/>
              </a:solidFill>
              <a:latin typeface="Comic Sans MS" panose="030F0702030302020204" pitchFamily="66" charset="0"/>
            </a:endParaRPr>
          </a:p>
          <a:p>
            <a:endParaRPr lang="sv-SE" sz="1000" dirty="0">
              <a:solidFill>
                <a:srgbClr val="FFFFFF"/>
              </a:solidFill>
              <a:latin typeface="Comic Sans MS" panose="030F0702030302020204" pitchFamily="66" charset="0"/>
            </a:endParaRPr>
          </a:p>
          <a:p>
            <a:r>
              <a:rPr lang="sv-SE" dirty="0" smtClean="0">
                <a:solidFill>
                  <a:srgbClr val="FFFFFF"/>
                </a:solidFill>
                <a:latin typeface="Comic Sans MS" panose="030F0702030302020204" pitchFamily="66" charset="0"/>
              </a:rPr>
              <a:t>I </a:t>
            </a:r>
            <a:r>
              <a:rPr lang="sv-SE" dirty="0">
                <a:solidFill>
                  <a:srgbClr val="FFFFFF"/>
                </a:solidFill>
                <a:latin typeface="Comic Sans MS" panose="030F0702030302020204" pitchFamily="66" charset="0"/>
              </a:rPr>
              <a:t>de fall </a:t>
            </a:r>
            <a:r>
              <a:rPr lang="sv-SE" dirty="0" smtClean="0">
                <a:solidFill>
                  <a:srgbClr val="FFFFFF"/>
                </a:solidFill>
                <a:latin typeface="Comic Sans MS" panose="030F0702030302020204" pitchFamily="66" charset="0"/>
              </a:rPr>
              <a:t>föreningen förvaltar </a:t>
            </a:r>
            <a:r>
              <a:rPr lang="sv-SE" dirty="0">
                <a:solidFill>
                  <a:srgbClr val="FFFFFF"/>
                </a:solidFill>
                <a:latin typeface="Comic Sans MS" panose="030F0702030302020204" pitchFamily="66" charset="0"/>
              </a:rPr>
              <a:t>det aktuella fisket och har infört vissa </a:t>
            </a:r>
            <a:r>
              <a:rPr lang="sv-SE" dirty="0" smtClean="0">
                <a:solidFill>
                  <a:srgbClr val="FFFFFF"/>
                </a:solidFill>
                <a:latin typeface="Comic Sans MS" panose="030F0702030302020204" pitchFamily="66" charset="0"/>
              </a:rPr>
              <a:t>regler och en medlem </a:t>
            </a:r>
            <a:r>
              <a:rPr lang="sv-SE" dirty="0">
                <a:solidFill>
                  <a:srgbClr val="FFFFFF"/>
                </a:solidFill>
                <a:latin typeface="Comic Sans MS" panose="030F0702030302020204" pitchFamily="66" charset="0"/>
              </a:rPr>
              <a:t>med fiskerätt i det aktuella </a:t>
            </a:r>
            <a:r>
              <a:rPr lang="sv-SE" dirty="0" smtClean="0">
                <a:solidFill>
                  <a:srgbClr val="FFFFFF"/>
                </a:solidFill>
                <a:latin typeface="Comic Sans MS" panose="030F0702030302020204" pitchFamily="66" charset="0"/>
              </a:rPr>
              <a:t>området bryter </a:t>
            </a:r>
            <a:r>
              <a:rPr lang="sv-SE" dirty="0">
                <a:solidFill>
                  <a:srgbClr val="FFFFFF"/>
                </a:solidFill>
                <a:latin typeface="Comic Sans MS" panose="030F0702030302020204" pitchFamily="66" charset="0"/>
              </a:rPr>
              <a:t>mot begränsningen, så är detta en kontrollavgiftsfråga.</a:t>
            </a:r>
          </a:p>
          <a:p>
            <a:endParaRPr lang="sv-SE" sz="1000" dirty="0" smtClean="0">
              <a:solidFill>
                <a:srgbClr val="FFFFFF"/>
              </a:solidFill>
              <a:latin typeface="Comic Sans MS" panose="030F0702030302020204" pitchFamily="66" charset="0"/>
            </a:endParaRPr>
          </a:p>
          <a:p>
            <a:r>
              <a:rPr lang="sv-SE" dirty="0" smtClean="0">
                <a:solidFill>
                  <a:srgbClr val="FFFFFF"/>
                </a:solidFill>
                <a:latin typeface="Comic Sans MS" panose="030F0702030302020204" pitchFamily="66" charset="0"/>
              </a:rPr>
              <a:t>Medlem </a:t>
            </a:r>
            <a:r>
              <a:rPr lang="sv-SE" dirty="0">
                <a:solidFill>
                  <a:srgbClr val="FFFFFF"/>
                </a:solidFill>
                <a:latin typeface="Comic Sans MS" panose="030F0702030302020204" pitchFamily="66" charset="0"/>
              </a:rPr>
              <a:t>som fiskar </a:t>
            </a:r>
            <a:r>
              <a:rPr lang="sv-SE" dirty="0" smtClean="0">
                <a:solidFill>
                  <a:srgbClr val="FFFFFF"/>
                </a:solidFill>
                <a:latin typeface="Comic Sans MS" panose="030F0702030302020204" pitchFamily="66" charset="0"/>
              </a:rPr>
              <a:t>på ”grannens</a:t>
            </a:r>
            <a:r>
              <a:rPr lang="sv-SE" dirty="0">
                <a:solidFill>
                  <a:srgbClr val="FFFFFF"/>
                </a:solidFill>
                <a:latin typeface="Comic Sans MS" panose="030F0702030302020204" pitchFamily="66" charset="0"/>
              </a:rPr>
              <a:t>” vatten </a:t>
            </a:r>
            <a:r>
              <a:rPr lang="sv-SE" dirty="0" smtClean="0">
                <a:solidFill>
                  <a:srgbClr val="FFFFFF"/>
                </a:solidFill>
                <a:latin typeface="Comic Sans MS" panose="030F0702030302020204" pitchFamily="66" charset="0"/>
              </a:rPr>
              <a:t>är dock </a:t>
            </a:r>
            <a:r>
              <a:rPr lang="sv-SE" dirty="0">
                <a:solidFill>
                  <a:srgbClr val="FFFFFF"/>
                </a:solidFill>
                <a:latin typeface="Comic Sans MS" panose="030F0702030302020204" pitchFamily="66" charset="0"/>
              </a:rPr>
              <a:t>i det fallet </a:t>
            </a:r>
            <a:r>
              <a:rPr lang="sv-SE" dirty="0" smtClean="0">
                <a:solidFill>
                  <a:srgbClr val="FFFFFF"/>
                </a:solidFill>
                <a:latin typeface="Comic Sans MS" panose="030F0702030302020204" pitchFamily="66" charset="0"/>
              </a:rPr>
              <a:t>inte fiskerättsägare </a:t>
            </a:r>
            <a:r>
              <a:rPr lang="sv-SE" dirty="0">
                <a:solidFill>
                  <a:srgbClr val="FFFFFF"/>
                </a:solidFill>
                <a:latin typeface="Comic Sans MS" panose="030F0702030302020204" pitchFamily="66" charset="0"/>
              </a:rPr>
              <a:t>och kan </a:t>
            </a:r>
            <a:r>
              <a:rPr lang="sv-SE" dirty="0" smtClean="0">
                <a:solidFill>
                  <a:srgbClr val="FFFFFF"/>
                </a:solidFill>
                <a:latin typeface="Comic Sans MS" panose="030F0702030302020204" pitchFamily="66" charset="0"/>
              </a:rPr>
              <a:t>polisanmälas för </a:t>
            </a:r>
            <a:r>
              <a:rPr lang="sv-SE" dirty="0">
                <a:solidFill>
                  <a:srgbClr val="FFFFFF"/>
                </a:solidFill>
                <a:latin typeface="Comic Sans MS" panose="030F0702030302020204" pitchFamily="66" charset="0"/>
              </a:rPr>
              <a:t>olovligt fiske.</a:t>
            </a:r>
          </a:p>
        </p:txBody>
      </p:sp>
    </p:spTree>
    <p:extLst>
      <p:ext uri="{BB962C8B-B14F-4D97-AF65-F5344CB8AC3E}">
        <p14:creationId xmlns:p14="http://schemas.microsoft.com/office/powerpoint/2010/main" val="13188597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ågform">
  <a:themeElements>
    <a:clrScheme name="Våg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åg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åg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1473</TotalTime>
  <Words>2516</Words>
  <Application>Microsoft Office PowerPoint</Application>
  <PresentationFormat>Bildspel på skärmen (4:3)</PresentationFormat>
  <Paragraphs>372</Paragraphs>
  <Slides>27</Slides>
  <Notes>4</Notes>
  <HiddenSlides>0</HiddenSlides>
  <MMClips>0</MMClips>
  <ScaleCrop>false</ScaleCrop>
  <HeadingPairs>
    <vt:vector size="6" baseType="variant">
      <vt:variant>
        <vt:lpstr>Tema</vt:lpstr>
      </vt:variant>
      <vt:variant>
        <vt:i4>1</vt:i4>
      </vt:variant>
      <vt:variant>
        <vt:lpstr>Serverprogram för OLE-inbäddning</vt:lpstr>
      </vt:variant>
      <vt:variant>
        <vt:i4>1</vt:i4>
      </vt:variant>
      <vt:variant>
        <vt:lpstr>Bildrubriker</vt:lpstr>
      </vt:variant>
      <vt:variant>
        <vt:i4>27</vt:i4>
      </vt:variant>
    </vt:vector>
  </HeadingPairs>
  <TitlesOfParts>
    <vt:vector size="29" baseType="lpstr">
      <vt:lpstr>Vågform</vt:lpstr>
      <vt:lpstr>Adobe Acrobat Document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Kontrollavgiften Hantering </vt:lpstr>
      <vt:lpstr> </vt:lpstr>
      <vt:lpstr> </vt:lpstr>
      <vt:lpstr>    </vt:lpstr>
      <vt:lpstr>PowerPoint-presentation</vt:lpstr>
      <vt:lpstr>    </vt:lpstr>
      <vt:lpstr>PowerPoint-presentation</vt:lpstr>
      <vt:lpstr>PowerPoint-presentation</vt:lpstr>
      <vt:lpstr>PowerPoint-presentation</vt:lpstr>
      <vt:lpstr>PowerPoint-presentation</vt:lpstr>
      <vt:lpstr>PowerPoint-presentation</vt:lpstr>
      <vt:lpstr> </vt:lpstr>
      <vt:lpstr>PowerPoint-presentation</vt:lpstr>
      <vt:lpstr> </vt:lpstr>
      <vt:lpstr>PowerPoint-presentation</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Användaren</dc:creator>
  <cp:lastModifiedBy>Användaren</cp:lastModifiedBy>
  <cp:revision>172</cp:revision>
  <cp:lastPrinted>2012-02-15T13:05:58Z</cp:lastPrinted>
  <dcterms:created xsi:type="dcterms:W3CDTF">2012-02-13T12:07:21Z</dcterms:created>
  <dcterms:modified xsi:type="dcterms:W3CDTF">2014-12-17T08:02:20Z</dcterms:modified>
</cp:coreProperties>
</file>